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8288000" cy="10287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105119-D717-427C-A04B-2653D2EB8CA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59C20F-4164-4C4C-A7E9-5A29379763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6C9066-0EEC-4FA5-BAE7-65CD328002E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AB252C-3E98-4DAB-8F98-0877B380035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5B4B5B-2F30-41C9-BD21-0D40C976182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D13CD6-53A6-44CC-9483-976C61929A6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EAF2CF-F460-4139-9DC9-5DED3BD18C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082927-BEFE-48D6-983A-684A120B2F4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D0F425-97EE-4A41-A0E4-5947E0F822D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A76648-AA75-46AA-B4C8-3E7F1E5E58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8449E6E-D81A-4A89-8F9F-6F497069BEF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282D79-3383-4520-A44B-2F5966A7047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&lt;data/godzina&gt;</a:t>
            </a:r>
            <a:endParaRPr b="0" lang="pl-PL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l-PL" sz="1400" spc="-1" strike="noStrike"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pc="-1" strike="noStrike">
                <a:latin typeface="Times New Roman"/>
              </a:rPr>
              <a:t>&lt;stopka&gt;</a:t>
            </a:r>
            <a:endParaRPr b="0" lang="pl-PL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79FBCC8-30C5-436A-BFEE-BB02D21D248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Kliknij, aby edytować format tekstu tytułu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image" Target="../media/image1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3.png"/><Relationship Id="rId10" Type="http://schemas.openxmlformats.org/officeDocument/2006/relationships/image" Target="../media/image6.png"/><Relationship Id="rId11" Type="http://schemas.openxmlformats.org/officeDocument/2006/relationships/image" Target="../media/image6.png"/><Relationship Id="rId12" Type="http://schemas.openxmlformats.org/officeDocument/2006/relationships/image" Target="../media/image1.png"/><Relationship Id="rId13" Type="http://schemas.openxmlformats.org/officeDocument/2006/relationships/image" Target="../media/image1.png"/><Relationship Id="rId14" Type="http://schemas.openxmlformats.org/officeDocument/2006/relationships/image" Target="../media/image4.png"/><Relationship Id="rId15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0.png"/><Relationship Id="rId9" Type="http://schemas.openxmlformats.org/officeDocument/2006/relationships/image" Target="../media/image12.png"/><Relationship Id="rId10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11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12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13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14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15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16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17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18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19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0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1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2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3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4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5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6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7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8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29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0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1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2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3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4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5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6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7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8" Type="http://schemas.openxmlformats.org/officeDocument/2006/relationships/hyperlink" Target="https://www.bing.com/ck/a?!&amp;&amp;p=d67468ff865bb57aJmltdHM9MTcwNzYwOTYwMCZpZ3VpZD0wNjlhMTE5ZC04NzY1LTY3ZTItMWZhZS0wMmJlODZhMzY2MmMmaW5zaWQ9NTgyMw&amp;ptn=3&amp;ver=2&amp;hsh=3&amp;fclid=069a119d-8765-67e2-1fae-02be86a3662c&amp;psq=czym+jest+tyto&#324;&amp;u=a1aHR0cHM6Ly9wbC53aWtpcGVkaWEub3JnL3dpa2kvVHl0byVDNSU4NF8oJUM1JTlCcm9kZWsp&amp;ntb=1" TargetMode="External"/><Relationship Id="rId39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4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0.png"/><Relationship Id="rId7" Type="http://schemas.openxmlformats.org/officeDocument/2006/relationships/image" Target="../media/image1.png"/><Relationship Id="rId8" Type="http://schemas.openxmlformats.org/officeDocument/2006/relationships/image" Target="../media/image1.png"/><Relationship Id="rId9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1.png"/><Relationship Id="rId7" Type="http://schemas.openxmlformats.org/officeDocument/2006/relationships/image" Target="../media/image21.png"/><Relationship Id="rId8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1.png"/><Relationship Id="rId3" Type="http://schemas.openxmlformats.org/officeDocument/2006/relationships/image" Target="../media/image24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1.png"/><Relationship Id="rId7" Type="http://schemas.openxmlformats.org/officeDocument/2006/relationships/image" Target="../media/image21.png"/><Relationship Id="rId8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1.png"/><Relationship Id="rId3" Type="http://schemas.openxmlformats.org/officeDocument/2006/relationships/image" Target="../media/image26.png"/><Relationship Id="rId4" Type="http://schemas.openxmlformats.org/officeDocument/2006/relationships/image" Target="../media/image26.png"/><Relationship Id="rId5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8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ae8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2"/>
          <p:cNvSpPr/>
          <p:nvPr/>
        </p:nvSpPr>
        <p:spPr>
          <a:xfrm>
            <a:off x="-1736280" y="-1361160"/>
            <a:ext cx="4859640" cy="3596040"/>
          </a:xfrm>
          <a:custGeom>
            <a:avLst/>
            <a:gdLst>
              <a:gd name="textAreaLeft" fmla="*/ 0 w 4859640"/>
              <a:gd name="textAreaRight" fmla="*/ 4860000 w 4859640"/>
              <a:gd name="textAreaTop" fmla="*/ 0 h 3596040"/>
              <a:gd name="textAreaBottom" fmla="*/ 3596400 h 3596040"/>
            </a:gdLst>
            <a:ahLst/>
            <a:rect l="textAreaLeft" t="textAreaTop" r="textAreaRight" b="textAreaBottom"/>
            <a:pathLst>
              <a:path w="4860094" h="3596470">
                <a:moveTo>
                  <a:pt x="0" y="0"/>
                </a:moveTo>
                <a:lnTo>
                  <a:pt x="4860094" y="0"/>
                </a:lnTo>
                <a:lnTo>
                  <a:pt x="4860094" y="3596470"/>
                </a:lnTo>
                <a:lnTo>
                  <a:pt x="0" y="359647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>
              <a:alphaModFix amt="12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Freeform 3"/>
          <p:cNvSpPr/>
          <p:nvPr/>
        </p:nvSpPr>
        <p:spPr>
          <a:xfrm>
            <a:off x="-857880" y="8240040"/>
            <a:ext cx="4859640" cy="3596040"/>
          </a:xfrm>
          <a:custGeom>
            <a:avLst/>
            <a:gdLst>
              <a:gd name="textAreaLeft" fmla="*/ 0 w 4859640"/>
              <a:gd name="textAreaRight" fmla="*/ 4860000 w 4859640"/>
              <a:gd name="textAreaTop" fmla="*/ 0 h 3596040"/>
              <a:gd name="textAreaBottom" fmla="*/ 3596400 h 3596040"/>
            </a:gdLst>
            <a:ahLst/>
            <a:rect l="textAreaLeft" t="textAreaTop" r="textAreaRight" b="textAreaBottom"/>
            <a:pathLst>
              <a:path w="4860094" h="3596470">
                <a:moveTo>
                  <a:pt x="0" y="0"/>
                </a:moveTo>
                <a:lnTo>
                  <a:pt x="4860094" y="0"/>
                </a:lnTo>
                <a:lnTo>
                  <a:pt x="4860094" y="3596470"/>
                </a:lnTo>
                <a:lnTo>
                  <a:pt x="0" y="359647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>
              <a:alphaModFix amt="12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Freeform 4"/>
          <p:cNvSpPr/>
          <p:nvPr/>
        </p:nvSpPr>
        <p:spPr>
          <a:xfrm>
            <a:off x="14411160" y="-769680"/>
            <a:ext cx="4859640" cy="3596040"/>
          </a:xfrm>
          <a:custGeom>
            <a:avLst/>
            <a:gdLst>
              <a:gd name="textAreaLeft" fmla="*/ 0 w 4859640"/>
              <a:gd name="textAreaRight" fmla="*/ 4860000 w 4859640"/>
              <a:gd name="textAreaTop" fmla="*/ 0 h 3596040"/>
              <a:gd name="textAreaBottom" fmla="*/ 3596400 h 3596040"/>
            </a:gdLst>
            <a:ahLst/>
            <a:rect l="textAreaLeft" t="textAreaTop" r="textAreaRight" b="textAreaBottom"/>
            <a:pathLst>
              <a:path w="4860094" h="3596470">
                <a:moveTo>
                  <a:pt x="0" y="0"/>
                </a:moveTo>
                <a:lnTo>
                  <a:pt x="4860094" y="0"/>
                </a:lnTo>
                <a:lnTo>
                  <a:pt x="4860094" y="3596470"/>
                </a:lnTo>
                <a:lnTo>
                  <a:pt x="0" y="359647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>
              <a:alphaModFix amt="12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Freeform 5"/>
          <p:cNvSpPr/>
          <p:nvPr/>
        </p:nvSpPr>
        <p:spPr>
          <a:xfrm>
            <a:off x="14411160" y="7696440"/>
            <a:ext cx="4859640" cy="3596040"/>
          </a:xfrm>
          <a:custGeom>
            <a:avLst/>
            <a:gdLst>
              <a:gd name="textAreaLeft" fmla="*/ 0 w 4859640"/>
              <a:gd name="textAreaRight" fmla="*/ 4860000 w 4859640"/>
              <a:gd name="textAreaTop" fmla="*/ 0 h 3596040"/>
              <a:gd name="textAreaBottom" fmla="*/ 3596400 h 3596040"/>
            </a:gdLst>
            <a:ahLst/>
            <a:rect l="textAreaLeft" t="textAreaTop" r="textAreaRight" b="textAreaBottom"/>
            <a:pathLst>
              <a:path w="4860094" h="3596470">
                <a:moveTo>
                  <a:pt x="0" y="0"/>
                </a:moveTo>
                <a:lnTo>
                  <a:pt x="4860094" y="0"/>
                </a:lnTo>
                <a:lnTo>
                  <a:pt x="4860094" y="3596470"/>
                </a:lnTo>
                <a:lnTo>
                  <a:pt x="0" y="359647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>
              <a:alphaModFix amt="12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Freeform 6"/>
          <p:cNvSpPr/>
          <p:nvPr/>
        </p:nvSpPr>
        <p:spPr>
          <a:xfrm>
            <a:off x="3857040" y="437040"/>
            <a:ext cx="11000160" cy="22660200"/>
          </a:xfrm>
          <a:custGeom>
            <a:avLst/>
            <a:gdLst>
              <a:gd name="textAreaLeft" fmla="*/ 0 w 11000160"/>
              <a:gd name="textAreaRight" fmla="*/ 11000520 w 11000160"/>
              <a:gd name="textAreaTop" fmla="*/ 0 h 22660200"/>
              <a:gd name="textAreaBottom" fmla="*/ 22660560 h 22660200"/>
            </a:gdLst>
            <a:ahLst/>
            <a:rect l="textAreaLeft" t="textAreaTop" r="textAreaRight" b="textAreaBottom"/>
            <a:pathLst>
              <a:path w="11000656" h="22660527">
                <a:moveTo>
                  <a:pt x="0" y="0"/>
                </a:moveTo>
                <a:lnTo>
                  <a:pt x="11000656" y="0"/>
                </a:lnTo>
                <a:lnTo>
                  <a:pt x="11000656" y="22660527"/>
                </a:lnTo>
                <a:lnTo>
                  <a:pt x="0" y="2266052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Freeform 7"/>
          <p:cNvSpPr/>
          <p:nvPr/>
        </p:nvSpPr>
        <p:spPr>
          <a:xfrm>
            <a:off x="14136480" y="2138760"/>
            <a:ext cx="2161440" cy="2106360"/>
          </a:xfrm>
          <a:custGeom>
            <a:avLst/>
            <a:gdLst>
              <a:gd name="textAreaLeft" fmla="*/ 0 w 2161440"/>
              <a:gd name="textAreaRight" fmla="*/ 2161800 w 2161440"/>
              <a:gd name="textAreaTop" fmla="*/ 0 h 2106360"/>
              <a:gd name="textAreaBottom" fmla="*/ 2106720 h 2106360"/>
            </a:gdLst>
            <a:ahLst/>
            <a:rect l="textAreaLeft" t="textAreaTop" r="textAreaRight" b="textAreaBottom"/>
            <a:pathLst>
              <a:path w="2161659" h="2106635">
                <a:moveTo>
                  <a:pt x="0" y="0"/>
                </a:moveTo>
                <a:lnTo>
                  <a:pt x="2161658" y="0"/>
                </a:lnTo>
                <a:lnTo>
                  <a:pt x="2161658" y="2106635"/>
                </a:lnTo>
                <a:lnTo>
                  <a:pt x="0" y="210663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Freeform 8"/>
          <p:cNvSpPr/>
          <p:nvPr/>
        </p:nvSpPr>
        <p:spPr>
          <a:xfrm rot="4302000">
            <a:off x="2502720" y="844200"/>
            <a:ext cx="1799280" cy="1302120"/>
          </a:xfrm>
          <a:custGeom>
            <a:avLst/>
            <a:gdLst>
              <a:gd name="textAreaLeft" fmla="*/ 0 w 1799280"/>
              <a:gd name="textAreaRight" fmla="*/ 1799640 w 1799280"/>
              <a:gd name="textAreaTop" fmla="*/ 0 h 1302120"/>
              <a:gd name="textAreaBottom" fmla="*/ 1302480 h 1302120"/>
            </a:gdLst>
            <a:ahLst/>
            <a:rect l="textAreaLeft" t="textAreaTop" r="textAreaRight" b="textAreaBottom"/>
            <a:pathLst>
              <a:path w="1799808" h="1302407">
                <a:moveTo>
                  <a:pt x="0" y="0"/>
                </a:moveTo>
                <a:lnTo>
                  <a:pt x="1799808" y="0"/>
                </a:lnTo>
                <a:lnTo>
                  <a:pt x="1799808" y="1302407"/>
                </a:lnTo>
                <a:lnTo>
                  <a:pt x="0" y="13024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7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Freeform 9"/>
          <p:cNvSpPr/>
          <p:nvPr/>
        </p:nvSpPr>
        <p:spPr>
          <a:xfrm>
            <a:off x="8170560" y="1040400"/>
            <a:ext cx="2373840" cy="2197080"/>
          </a:xfrm>
          <a:custGeom>
            <a:avLst/>
            <a:gdLst>
              <a:gd name="textAreaLeft" fmla="*/ 0 w 2373840"/>
              <a:gd name="textAreaRight" fmla="*/ 2374200 w 2373840"/>
              <a:gd name="textAreaTop" fmla="*/ 0 h 2197080"/>
              <a:gd name="textAreaBottom" fmla="*/ 2197440 h 2197080"/>
            </a:gdLst>
            <a:ahLst/>
            <a:rect l="textAreaLeft" t="textAreaTop" r="textAreaRight" b="textAreaBottom"/>
            <a:pathLst>
              <a:path w="2374254" h="2197264">
                <a:moveTo>
                  <a:pt x="0" y="0"/>
                </a:moveTo>
                <a:lnTo>
                  <a:pt x="2374254" y="0"/>
                </a:lnTo>
                <a:lnTo>
                  <a:pt x="2374254" y="2197264"/>
                </a:lnTo>
                <a:lnTo>
                  <a:pt x="0" y="219726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8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Freeform 10"/>
          <p:cNvSpPr/>
          <p:nvPr/>
        </p:nvSpPr>
        <p:spPr>
          <a:xfrm>
            <a:off x="1189080" y="6354360"/>
            <a:ext cx="1934640" cy="1885320"/>
          </a:xfrm>
          <a:custGeom>
            <a:avLst/>
            <a:gdLst>
              <a:gd name="textAreaLeft" fmla="*/ 0 w 1934640"/>
              <a:gd name="textAreaRight" fmla="*/ 1935000 w 1934640"/>
              <a:gd name="textAreaTop" fmla="*/ 0 h 1885320"/>
              <a:gd name="textAreaBottom" fmla="*/ 1885680 h 1885320"/>
            </a:gdLst>
            <a:ahLst/>
            <a:rect l="textAreaLeft" t="textAreaTop" r="textAreaRight" b="textAreaBottom"/>
            <a:pathLst>
              <a:path w="1934853" h="1885602">
                <a:moveTo>
                  <a:pt x="0" y="0"/>
                </a:moveTo>
                <a:lnTo>
                  <a:pt x="1934853" y="0"/>
                </a:lnTo>
                <a:lnTo>
                  <a:pt x="1934853" y="1885602"/>
                </a:lnTo>
                <a:lnTo>
                  <a:pt x="0" y="1885602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9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Freeform 11"/>
          <p:cNvSpPr/>
          <p:nvPr/>
        </p:nvSpPr>
        <p:spPr>
          <a:xfrm rot="14390400">
            <a:off x="16863480" y="3750120"/>
            <a:ext cx="2564280" cy="1990800"/>
          </a:xfrm>
          <a:custGeom>
            <a:avLst/>
            <a:gdLst>
              <a:gd name="textAreaLeft" fmla="*/ 0 w 2564280"/>
              <a:gd name="textAreaRight" fmla="*/ 2564640 w 2564280"/>
              <a:gd name="textAreaTop" fmla="*/ 0 h 1990800"/>
              <a:gd name="textAreaBottom" fmla="*/ 1991160 h 1990800"/>
            </a:gdLst>
            <a:ahLst/>
            <a:rect l="textAreaLeft" t="textAreaTop" r="textAreaRight" b="textAreaBottom"/>
            <a:pathLst>
              <a:path w="2564657" h="1991106">
                <a:moveTo>
                  <a:pt x="0" y="0"/>
                </a:moveTo>
                <a:lnTo>
                  <a:pt x="2564656" y="0"/>
                </a:lnTo>
                <a:lnTo>
                  <a:pt x="2564656" y="1991106"/>
                </a:lnTo>
                <a:lnTo>
                  <a:pt x="0" y="199110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0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Freeform 12"/>
          <p:cNvSpPr/>
          <p:nvPr/>
        </p:nvSpPr>
        <p:spPr>
          <a:xfrm flipH="1" rot="8259600">
            <a:off x="-129960" y="2756880"/>
            <a:ext cx="1504440" cy="1168200"/>
          </a:xfrm>
          <a:custGeom>
            <a:avLst/>
            <a:gdLst>
              <a:gd name="textAreaLeft" fmla="*/ -360 w 1504440"/>
              <a:gd name="textAreaRight" fmla="*/ 1504440 w 1504440"/>
              <a:gd name="textAreaTop" fmla="*/ 0 h 1168200"/>
              <a:gd name="textAreaBottom" fmla="*/ 1168560 h 1168200"/>
            </a:gdLst>
            <a:ahLst/>
            <a:rect l="textAreaLeft" t="textAreaTop" r="textAreaRight" b="textAreaBottom"/>
            <a:pathLst>
              <a:path w="1504978" h="1168410">
                <a:moveTo>
                  <a:pt x="1504978" y="0"/>
                </a:moveTo>
                <a:lnTo>
                  <a:pt x="0" y="0"/>
                </a:lnTo>
                <a:lnTo>
                  <a:pt x="0" y="1168410"/>
                </a:lnTo>
                <a:lnTo>
                  <a:pt x="1504978" y="1168410"/>
                </a:lnTo>
                <a:lnTo>
                  <a:pt x="1504978" y="0"/>
                </a:lnTo>
                <a:close/>
              </a:path>
            </a:pathLst>
          </a:custGeom>
          <a:blipFill rotWithShape="0">
            <a:blip r:embed="rId1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Freeform 13"/>
          <p:cNvSpPr/>
          <p:nvPr/>
        </p:nvSpPr>
        <p:spPr>
          <a:xfrm>
            <a:off x="13793760" y="7712640"/>
            <a:ext cx="1626840" cy="1203840"/>
          </a:xfrm>
          <a:custGeom>
            <a:avLst/>
            <a:gdLst>
              <a:gd name="textAreaLeft" fmla="*/ 0 w 1626840"/>
              <a:gd name="textAreaRight" fmla="*/ 1627200 w 1626840"/>
              <a:gd name="textAreaTop" fmla="*/ 0 h 1203840"/>
              <a:gd name="textAreaBottom" fmla="*/ 1204200 h 1203840"/>
            </a:gdLst>
            <a:ahLst/>
            <a:rect l="textAreaLeft" t="textAreaTop" r="textAreaRight" b="textAreaBottom"/>
            <a:pathLst>
              <a:path w="1627345" h="1204235">
                <a:moveTo>
                  <a:pt x="0" y="0"/>
                </a:moveTo>
                <a:lnTo>
                  <a:pt x="1627345" y="0"/>
                </a:lnTo>
                <a:lnTo>
                  <a:pt x="1627345" y="1204235"/>
                </a:lnTo>
                <a:lnTo>
                  <a:pt x="0" y="1204235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Freeform 14"/>
          <p:cNvSpPr/>
          <p:nvPr/>
        </p:nvSpPr>
        <p:spPr>
          <a:xfrm>
            <a:off x="32040" y="5409000"/>
            <a:ext cx="1323720" cy="979560"/>
          </a:xfrm>
          <a:custGeom>
            <a:avLst/>
            <a:gdLst>
              <a:gd name="textAreaLeft" fmla="*/ 0 w 1323720"/>
              <a:gd name="textAreaRight" fmla="*/ 1324080 w 1323720"/>
              <a:gd name="textAreaTop" fmla="*/ 0 h 979560"/>
              <a:gd name="textAreaBottom" fmla="*/ 979920 h 979560"/>
            </a:gdLst>
            <a:ahLst/>
            <a:rect l="textAreaLeft" t="textAreaTop" r="textAreaRight" b="textAreaBottom"/>
            <a:pathLst>
              <a:path w="1324071" h="979813">
                <a:moveTo>
                  <a:pt x="0" y="0"/>
                </a:moveTo>
                <a:lnTo>
                  <a:pt x="1324071" y="0"/>
                </a:lnTo>
                <a:lnTo>
                  <a:pt x="1324071" y="979812"/>
                </a:lnTo>
                <a:lnTo>
                  <a:pt x="0" y="979812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TextBox 15"/>
          <p:cNvSpPr/>
          <p:nvPr/>
        </p:nvSpPr>
        <p:spPr>
          <a:xfrm>
            <a:off x="2088720" y="4213080"/>
            <a:ext cx="14706000" cy="332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8725"/>
              </a:lnSpc>
              <a:tabLst>
                <a:tab algn="l" pos="0"/>
              </a:tabLst>
            </a:pPr>
            <a:r>
              <a:rPr b="0" lang="en-US" sz="6810" spc="256" strike="noStrike">
                <a:solidFill>
                  <a:srgbClr val="a0325b"/>
                </a:solidFill>
                <a:latin typeface="Cocomat Pro Heavy"/>
              </a:rPr>
              <a:t>JAK DYM TYTONIOWY WPŁYWA NA ORGANIZM CZŁOWIEKA</a:t>
            </a:r>
            <a:endParaRPr b="0" lang="pl-PL" sz="6810" spc="-1" strike="noStrike">
              <a:latin typeface="Arial"/>
            </a:endParaRPr>
          </a:p>
        </p:txBody>
      </p:sp>
      <p:sp>
        <p:nvSpPr>
          <p:cNvPr id="55" name="Freeform 16"/>
          <p:cNvSpPr/>
          <p:nvPr/>
        </p:nvSpPr>
        <p:spPr>
          <a:xfrm rot="4302000">
            <a:off x="17528760" y="6372000"/>
            <a:ext cx="1234800" cy="893520"/>
          </a:xfrm>
          <a:custGeom>
            <a:avLst/>
            <a:gdLst>
              <a:gd name="textAreaLeft" fmla="*/ 0 w 1234800"/>
              <a:gd name="textAreaRight" fmla="*/ 1235160 w 1234800"/>
              <a:gd name="textAreaTop" fmla="*/ 0 h 893520"/>
              <a:gd name="textAreaBottom" fmla="*/ 893880 h 893520"/>
            </a:gdLst>
            <a:ahLst/>
            <a:rect l="textAreaLeft" t="textAreaTop" r="textAreaRight" b="textAreaBottom"/>
            <a:pathLst>
              <a:path w="1235095" h="893760">
                <a:moveTo>
                  <a:pt x="0" y="0"/>
                </a:moveTo>
                <a:lnTo>
                  <a:pt x="1235096" y="0"/>
                </a:lnTo>
                <a:lnTo>
                  <a:pt x="1235096" y="893760"/>
                </a:lnTo>
                <a:lnTo>
                  <a:pt x="0" y="89376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ae8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2"/>
          <p:cNvSpPr/>
          <p:nvPr/>
        </p:nvSpPr>
        <p:spPr>
          <a:xfrm>
            <a:off x="17805240" y="10128960"/>
            <a:ext cx="3834720" cy="3537720"/>
          </a:xfrm>
          <a:custGeom>
            <a:avLst/>
            <a:gdLst>
              <a:gd name="textAreaLeft" fmla="*/ 0 w 3834720"/>
              <a:gd name="textAreaRight" fmla="*/ 3835080 w 3834720"/>
              <a:gd name="textAreaTop" fmla="*/ 0 h 3537720"/>
              <a:gd name="textAreaBottom" fmla="*/ 3538080 h 3537720"/>
            </a:gdLst>
            <a:ahLst/>
            <a:rect l="textAreaLeft" t="textAreaTop" r="textAreaRight" b="textAreaBottom"/>
            <a:pathLst>
              <a:path w="3835234" h="3538003">
                <a:moveTo>
                  <a:pt x="0" y="0"/>
                </a:moveTo>
                <a:lnTo>
                  <a:pt x="3835234" y="0"/>
                </a:lnTo>
                <a:lnTo>
                  <a:pt x="3835234" y="3538003"/>
                </a:lnTo>
                <a:lnTo>
                  <a:pt x="0" y="353800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Freeform 3"/>
          <p:cNvSpPr/>
          <p:nvPr/>
        </p:nvSpPr>
        <p:spPr>
          <a:xfrm rot="18454200">
            <a:off x="15240960" y="-754560"/>
            <a:ext cx="5809680" cy="3270960"/>
          </a:xfrm>
          <a:custGeom>
            <a:avLst/>
            <a:gdLst>
              <a:gd name="textAreaLeft" fmla="*/ 0 w 5809680"/>
              <a:gd name="textAreaRight" fmla="*/ 5810040 w 5809680"/>
              <a:gd name="textAreaTop" fmla="*/ 0 h 3270960"/>
              <a:gd name="textAreaBottom" fmla="*/ 3271320 h 3270960"/>
            </a:gdLst>
            <a:ahLst/>
            <a:rect l="textAreaLeft" t="textAreaTop" r="textAreaRight" b="textAreaBottom"/>
            <a:pathLst>
              <a:path w="5809981" h="3271413">
                <a:moveTo>
                  <a:pt x="0" y="0"/>
                </a:moveTo>
                <a:lnTo>
                  <a:pt x="5809981" y="0"/>
                </a:lnTo>
                <a:lnTo>
                  <a:pt x="5809981" y="3271413"/>
                </a:lnTo>
                <a:lnTo>
                  <a:pt x="0" y="327141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TextBox 4"/>
          <p:cNvSpPr/>
          <p:nvPr/>
        </p:nvSpPr>
        <p:spPr>
          <a:xfrm>
            <a:off x="4075920" y="1471320"/>
            <a:ext cx="9654840" cy="2089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8226"/>
              </a:lnSpc>
              <a:tabLst>
                <a:tab algn="l" pos="0"/>
              </a:tabLst>
            </a:pPr>
            <a:r>
              <a:rPr b="0" lang="en-US" sz="6430" spc="242" strike="noStrike">
                <a:solidFill>
                  <a:srgbClr val="a0325b"/>
                </a:solidFill>
                <a:latin typeface="Cocomat Pro Heavy"/>
              </a:rPr>
              <a:t>CZYM JEST TYTOŃ ORAZ JEGO SKŁAD</a:t>
            </a:r>
            <a:endParaRPr b="0" lang="pl-PL" sz="6430" spc="-1" strike="noStrike">
              <a:latin typeface="Arial"/>
            </a:endParaRPr>
          </a:p>
        </p:txBody>
      </p:sp>
      <p:sp>
        <p:nvSpPr>
          <p:cNvPr id="59" name="Freeform 5"/>
          <p:cNvSpPr/>
          <p:nvPr/>
        </p:nvSpPr>
        <p:spPr>
          <a:xfrm rot="8874600">
            <a:off x="-4524120" y="8572680"/>
            <a:ext cx="6483240" cy="3650400"/>
          </a:xfrm>
          <a:custGeom>
            <a:avLst/>
            <a:gdLst>
              <a:gd name="textAreaLeft" fmla="*/ 0 w 6483240"/>
              <a:gd name="textAreaRight" fmla="*/ 6483600 w 6483240"/>
              <a:gd name="textAreaTop" fmla="*/ 0 h 3650400"/>
              <a:gd name="textAreaBottom" fmla="*/ 3650760 h 3650400"/>
            </a:gdLst>
            <a:ahLst/>
            <a:rect l="textAreaLeft" t="textAreaTop" r="textAreaRight" b="textAreaBottom"/>
            <a:pathLst>
              <a:path w="6483739" h="3650784">
                <a:moveTo>
                  <a:pt x="0" y="0"/>
                </a:moveTo>
                <a:lnTo>
                  <a:pt x="6483739" y="0"/>
                </a:lnTo>
                <a:lnTo>
                  <a:pt x="6483739" y="3650784"/>
                </a:lnTo>
                <a:lnTo>
                  <a:pt x="0" y="365078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Freeform 6"/>
          <p:cNvSpPr/>
          <p:nvPr/>
        </p:nvSpPr>
        <p:spPr>
          <a:xfrm rot="14029800">
            <a:off x="144000" y="-454680"/>
            <a:ext cx="2921040" cy="3986640"/>
          </a:xfrm>
          <a:custGeom>
            <a:avLst/>
            <a:gdLst>
              <a:gd name="textAreaLeft" fmla="*/ 0 w 2921040"/>
              <a:gd name="textAreaRight" fmla="*/ 2921400 w 2921040"/>
              <a:gd name="textAreaTop" fmla="*/ 0 h 3986640"/>
              <a:gd name="textAreaBottom" fmla="*/ 3987000 h 3986640"/>
            </a:gdLst>
            <a:ahLst/>
            <a:rect l="textAreaLeft" t="textAreaTop" r="textAreaRight" b="textAreaBottom"/>
            <a:pathLst>
              <a:path w="2921276" h="3986979">
                <a:moveTo>
                  <a:pt x="0" y="0"/>
                </a:moveTo>
                <a:lnTo>
                  <a:pt x="2921276" y="0"/>
                </a:lnTo>
                <a:lnTo>
                  <a:pt x="2921276" y="3986979"/>
                </a:lnTo>
                <a:lnTo>
                  <a:pt x="0" y="398697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Freeform 7"/>
          <p:cNvSpPr/>
          <p:nvPr/>
        </p:nvSpPr>
        <p:spPr>
          <a:xfrm rot="14029800">
            <a:off x="16344360" y="8135640"/>
            <a:ext cx="2921040" cy="3986640"/>
          </a:xfrm>
          <a:custGeom>
            <a:avLst/>
            <a:gdLst>
              <a:gd name="textAreaLeft" fmla="*/ 0 w 2921040"/>
              <a:gd name="textAreaRight" fmla="*/ 2921400 w 2921040"/>
              <a:gd name="textAreaTop" fmla="*/ 0 h 3986640"/>
              <a:gd name="textAreaBottom" fmla="*/ 3987000 h 3986640"/>
            </a:gdLst>
            <a:ahLst/>
            <a:rect l="textAreaLeft" t="textAreaTop" r="textAreaRight" b="textAreaBottom"/>
            <a:pathLst>
              <a:path w="2921276" h="3986979">
                <a:moveTo>
                  <a:pt x="0" y="0"/>
                </a:moveTo>
                <a:lnTo>
                  <a:pt x="2921277" y="0"/>
                </a:lnTo>
                <a:lnTo>
                  <a:pt x="2921277" y="3986978"/>
                </a:lnTo>
                <a:lnTo>
                  <a:pt x="0" y="398697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Freeform 8"/>
          <p:cNvSpPr/>
          <p:nvPr/>
        </p:nvSpPr>
        <p:spPr>
          <a:xfrm>
            <a:off x="4511520" y="3893760"/>
            <a:ext cx="2760120" cy="2760120"/>
          </a:xfrm>
          <a:custGeom>
            <a:avLst/>
            <a:gdLst>
              <a:gd name="textAreaLeft" fmla="*/ 0 w 2760120"/>
              <a:gd name="textAreaRight" fmla="*/ 2760480 w 2760120"/>
              <a:gd name="textAreaTop" fmla="*/ 0 h 2760120"/>
              <a:gd name="textAreaBottom" fmla="*/ 2760480 h 2760120"/>
            </a:gdLst>
            <a:ahLst/>
            <a:rect l="textAreaLeft" t="textAreaTop" r="textAreaRight" b="textAreaBottom"/>
            <a:pathLst>
              <a:path w="2760617" h="2760617">
                <a:moveTo>
                  <a:pt x="0" y="0"/>
                </a:moveTo>
                <a:lnTo>
                  <a:pt x="2760617" y="0"/>
                </a:lnTo>
                <a:lnTo>
                  <a:pt x="2760617" y="2760617"/>
                </a:lnTo>
                <a:lnTo>
                  <a:pt x="0" y="276061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Freeform 9"/>
          <p:cNvSpPr/>
          <p:nvPr/>
        </p:nvSpPr>
        <p:spPr>
          <a:xfrm>
            <a:off x="4977000" y="4251960"/>
            <a:ext cx="1829520" cy="2043720"/>
          </a:xfrm>
          <a:custGeom>
            <a:avLst/>
            <a:gdLst>
              <a:gd name="textAreaLeft" fmla="*/ 0 w 1829520"/>
              <a:gd name="textAreaRight" fmla="*/ 1829880 w 1829520"/>
              <a:gd name="textAreaTop" fmla="*/ 0 h 2043720"/>
              <a:gd name="textAreaBottom" fmla="*/ 2044080 h 2043720"/>
            </a:gdLst>
            <a:ahLst/>
            <a:rect l="textAreaLeft" t="textAreaTop" r="textAreaRight" b="textAreaBottom"/>
            <a:pathLst>
              <a:path w="1830017" h="2044217">
                <a:moveTo>
                  <a:pt x="0" y="0"/>
                </a:moveTo>
                <a:lnTo>
                  <a:pt x="1830017" y="0"/>
                </a:lnTo>
                <a:lnTo>
                  <a:pt x="1830017" y="2044217"/>
                </a:lnTo>
                <a:lnTo>
                  <a:pt x="0" y="204421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7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Freeform 10"/>
          <p:cNvSpPr/>
          <p:nvPr/>
        </p:nvSpPr>
        <p:spPr>
          <a:xfrm>
            <a:off x="10183680" y="3893760"/>
            <a:ext cx="2760120" cy="2760120"/>
          </a:xfrm>
          <a:custGeom>
            <a:avLst/>
            <a:gdLst>
              <a:gd name="textAreaLeft" fmla="*/ 0 w 2760120"/>
              <a:gd name="textAreaRight" fmla="*/ 2760480 w 2760120"/>
              <a:gd name="textAreaTop" fmla="*/ 0 h 2760120"/>
              <a:gd name="textAreaBottom" fmla="*/ 2760480 h 2760120"/>
            </a:gdLst>
            <a:ahLst/>
            <a:rect l="textAreaLeft" t="textAreaTop" r="textAreaRight" b="textAreaBottom"/>
            <a:pathLst>
              <a:path w="2760617" h="2760617">
                <a:moveTo>
                  <a:pt x="0" y="0"/>
                </a:moveTo>
                <a:lnTo>
                  <a:pt x="2760618" y="0"/>
                </a:lnTo>
                <a:lnTo>
                  <a:pt x="2760618" y="2760618"/>
                </a:lnTo>
                <a:lnTo>
                  <a:pt x="0" y="276061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8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Freeform 11"/>
          <p:cNvSpPr/>
          <p:nvPr/>
        </p:nvSpPr>
        <p:spPr>
          <a:xfrm>
            <a:off x="10973520" y="4251960"/>
            <a:ext cx="1180440" cy="2187000"/>
          </a:xfrm>
          <a:custGeom>
            <a:avLst/>
            <a:gdLst>
              <a:gd name="textAreaLeft" fmla="*/ 0 w 1180440"/>
              <a:gd name="textAreaRight" fmla="*/ 1180800 w 1180440"/>
              <a:gd name="textAreaTop" fmla="*/ 0 h 2187000"/>
              <a:gd name="textAreaBottom" fmla="*/ 2187360 h 2187000"/>
            </a:gdLst>
            <a:ahLst/>
            <a:rect l="textAreaLeft" t="textAreaTop" r="textAreaRight" b="textAreaBottom"/>
            <a:pathLst>
              <a:path w="1180937" h="2187519">
                <a:moveTo>
                  <a:pt x="0" y="0"/>
                </a:moveTo>
                <a:lnTo>
                  <a:pt x="1180936" y="0"/>
                </a:lnTo>
                <a:lnTo>
                  <a:pt x="1180936" y="2187519"/>
                </a:lnTo>
                <a:lnTo>
                  <a:pt x="0" y="218751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9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TextBox 12"/>
          <p:cNvSpPr/>
          <p:nvPr/>
        </p:nvSpPr>
        <p:spPr>
          <a:xfrm>
            <a:off x="3734280" y="6940080"/>
            <a:ext cx="4314960" cy="262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2582"/>
              </a:lnSpc>
            </a:pP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0"/>
              </a:rPr>
              <a:t>Tytoń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1"/>
              </a:rPr>
              <a:t> –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2"/>
              </a:rPr>
              <a:t>środek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3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4"/>
              </a:rPr>
              <a:t>powstający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5"/>
              </a:rPr>
              <a:t> w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6"/>
              </a:rPr>
              <a:t>wyniku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7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8"/>
              </a:rPr>
              <a:t>obróbki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19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0"/>
              </a:rPr>
              <a:t>liści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1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2"/>
              </a:rPr>
              <a:t>tytoniu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3"/>
              </a:rPr>
              <a:t>,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4"/>
              </a:rPr>
              <a:t>którego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5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6"/>
              </a:rPr>
              <a:t>można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7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8"/>
              </a:rPr>
              <a:t>używać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29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30"/>
              </a:rPr>
              <a:t>jako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31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32"/>
              </a:rPr>
              <a:t>surowca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33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34"/>
              </a:rPr>
              <a:t>farmaceutycznego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35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36"/>
              </a:rPr>
              <a:t>lub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37"/>
              </a:rPr>
              <a:t> </a:t>
            </a:r>
            <a:r>
              <a:rPr b="0" lang="en-US" sz="2020" spc="75" strike="noStrike" u="sng">
                <a:solidFill>
                  <a:srgbClr val="0000ff"/>
                </a:solidFill>
                <a:uFillTx/>
                <a:latin typeface="Cocomat Pro Bold"/>
                <a:hlinkClick r:id="rId38"/>
              </a:rPr>
              <a:t>najczęściej</a:t>
            </a:r>
            <a:r>
              <a:rPr b="0" lang="en-US" sz="2020" spc="75" strike="noStrike">
                <a:solidFill>
                  <a:srgbClr val="000000"/>
                </a:solidFill>
                <a:latin typeface="Cocomat Pro"/>
              </a:rPr>
              <a:t> </a:t>
            </a:r>
            <a:r>
              <a:rPr b="0" lang="en-US" sz="2020" spc="75" strike="noStrike">
                <a:solidFill>
                  <a:srgbClr val="4b578d"/>
                </a:solidFill>
                <a:latin typeface="Cocomat Pro Bold"/>
              </a:rPr>
              <a:t>jako główny składnik papierosów.</a:t>
            </a:r>
            <a:endParaRPr b="0" lang="pl-PL" sz="2020" spc="-1" strike="noStrike">
              <a:latin typeface="Arial"/>
            </a:endParaRPr>
          </a:p>
          <a:p>
            <a:pPr algn="ctr">
              <a:lnSpc>
                <a:spcPts val="2582"/>
              </a:lnSpc>
              <a:tabLst>
                <a:tab algn="l" pos="0"/>
              </a:tabLst>
            </a:pPr>
            <a:endParaRPr b="0" lang="pl-PL" sz="2020" spc="-1" strike="noStrike">
              <a:latin typeface="Arial"/>
            </a:endParaRPr>
          </a:p>
        </p:txBody>
      </p:sp>
      <p:sp>
        <p:nvSpPr>
          <p:cNvPr id="67" name="TextBox 13"/>
          <p:cNvSpPr/>
          <p:nvPr/>
        </p:nvSpPr>
        <p:spPr>
          <a:xfrm>
            <a:off x="9716760" y="6940080"/>
            <a:ext cx="4014000" cy="3236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3186"/>
              </a:lnSpc>
            </a:pPr>
            <a:r>
              <a:rPr b="0" lang="en-US" sz="2490" spc="92" strike="noStrike">
                <a:solidFill>
                  <a:srgbClr val="4b578d"/>
                </a:solidFill>
                <a:latin typeface="Cocomat Pro"/>
              </a:rPr>
              <a:t>Skład dymu tytoniowego:</a:t>
            </a:r>
            <a:endParaRPr b="0" lang="pl-PL" sz="2490" spc="-1" strike="noStrike">
              <a:latin typeface="Arial"/>
            </a:endParaRPr>
          </a:p>
          <a:p>
            <a:pPr lvl="1" marL="537480" indent="-268560">
              <a:lnSpc>
                <a:spcPts val="3186"/>
              </a:lnSpc>
              <a:buClr>
                <a:srgbClr val="4b578d"/>
              </a:buClr>
              <a:buFont typeface="Arial"/>
              <a:buChar char="•"/>
            </a:pPr>
            <a:r>
              <a:rPr b="0" lang="en-US" sz="2490" spc="92" strike="noStrike">
                <a:solidFill>
                  <a:srgbClr val="4b578d"/>
                </a:solidFill>
                <a:latin typeface="Cocomat Pro Bold"/>
              </a:rPr>
              <a:t>tlenek węgla</a:t>
            </a:r>
            <a:endParaRPr b="0" lang="pl-PL" sz="2490" spc="-1" strike="noStrike">
              <a:latin typeface="Arial"/>
            </a:endParaRPr>
          </a:p>
          <a:p>
            <a:pPr lvl="1" marL="537480" indent="-268560">
              <a:lnSpc>
                <a:spcPts val="3186"/>
              </a:lnSpc>
              <a:buClr>
                <a:srgbClr val="4b578d"/>
              </a:buClr>
              <a:buFont typeface="Arial"/>
              <a:buChar char="•"/>
            </a:pPr>
            <a:r>
              <a:rPr b="0" lang="en-US" sz="2490" spc="92" strike="noStrike">
                <a:solidFill>
                  <a:srgbClr val="4b578d"/>
                </a:solidFill>
                <a:latin typeface="Cocomat Pro Bold"/>
              </a:rPr>
              <a:t>tlenek azotu</a:t>
            </a:r>
            <a:endParaRPr b="0" lang="pl-PL" sz="2490" spc="-1" strike="noStrike">
              <a:latin typeface="Arial"/>
            </a:endParaRPr>
          </a:p>
          <a:p>
            <a:pPr lvl="1" marL="537480" indent="-268560">
              <a:lnSpc>
                <a:spcPts val="3186"/>
              </a:lnSpc>
              <a:buClr>
                <a:srgbClr val="4b578d"/>
              </a:buClr>
              <a:buFont typeface="Arial"/>
              <a:buChar char="•"/>
            </a:pPr>
            <a:r>
              <a:rPr b="0" lang="en-US" sz="2490" spc="92" strike="noStrike">
                <a:solidFill>
                  <a:srgbClr val="4b578d"/>
                </a:solidFill>
                <a:latin typeface="Cocomat Pro Bold"/>
              </a:rPr>
              <a:t>cyjanowodór</a:t>
            </a:r>
            <a:endParaRPr b="0" lang="pl-PL" sz="2490" spc="-1" strike="noStrike">
              <a:latin typeface="Arial"/>
            </a:endParaRPr>
          </a:p>
          <a:p>
            <a:pPr lvl="1" marL="537480" indent="-268560">
              <a:lnSpc>
                <a:spcPts val="3186"/>
              </a:lnSpc>
              <a:buClr>
                <a:srgbClr val="4b578d"/>
              </a:buClr>
              <a:buFont typeface="Arial"/>
              <a:buChar char="•"/>
            </a:pPr>
            <a:r>
              <a:rPr b="0" lang="en-US" sz="2490" spc="92" strike="noStrike">
                <a:solidFill>
                  <a:srgbClr val="4b578d"/>
                </a:solidFill>
                <a:latin typeface="Cocomat Pro Bold"/>
              </a:rPr>
              <a:t>akroleina</a:t>
            </a:r>
            <a:endParaRPr b="0" lang="pl-PL" sz="2490" spc="-1" strike="noStrike">
              <a:latin typeface="Arial"/>
            </a:endParaRPr>
          </a:p>
          <a:p>
            <a:pPr lvl="1" marL="537480" indent="-268560">
              <a:lnSpc>
                <a:spcPts val="3186"/>
              </a:lnSpc>
              <a:buClr>
                <a:srgbClr val="4b578d"/>
              </a:buClr>
              <a:buFont typeface="Arial"/>
              <a:buChar char="•"/>
            </a:pPr>
            <a:r>
              <a:rPr b="0" lang="en-US" sz="2490" spc="92" strike="noStrike">
                <a:solidFill>
                  <a:srgbClr val="4b578d"/>
                </a:solidFill>
                <a:latin typeface="Cocomat Pro Bold"/>
              </a:rPr>
              <a:t>amoniak</a:t>
            </a:r>
            <a:endParaRPr b="0" lang="pl-PL" sz="2490" spc="-1" strike="noStrike">
              <a:latin typeface="Arial"/>
            </a:endParaRPr>
          </a:p>
          <a:p>
            <a:pPr algn="ctr">
              <a:lnSpc>
                <a:spcPts val="3186"/>
              </a:lnSpc>
              <a:tabLst>
                <a:tab algn="l" pos="0"/>
              </a:tabLst>
            </a:pPr>
            <a:endParaRPr b="0" lang="pl-PL" sz="249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ae8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2"/>
          <p:cNvSpPr/>
          <p:nvPr/>
        </p:nvSpPr>
        <p:spPr>
          <a:xfrm>
            <a:off x="3957120" y="723600"/>
            <a:ext cx="9546480" cy="22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8759"/>
              </a:lnSpc>
              <a:tabLst>
                <a:tab algn="l" pos="0"/>
              </a:tabLst>
            </a:pPr>
            <a:r>
              <a:rPr b="0" lang="en-US" sz="6850" spc="259" strike="noStrike">
                <a:solidFill>
                  <a:srgbClr val="4b578d"/>
                </a:solidFill>
                <a:latin typeface="Cocomat Pro Heavy"/>
              </a:rPr>
              <a:t>SKUTKI PALENIA TYTONIU:</a:t>
            </a:r>
            <a:endParaRPr b="0" lang="pl-PL" sz="6850" spc="-1" strike="noStrike">
              <a:latin typeface="Arial"/>
            </a:endParaRPr>
          </a:p>
        </p:txBody>
      </p:sp>
      <p:sp>
        <p:nvSpPr>
          <p:cNvPr id="69" name="Freeform 3"/>
          <p:cNvSpPr/>
          <p:nvPr/>
        </p:nvSpPr>
        <p:spPr>
          <a:xfrm rot="5044800">
            <a:off x="-6957720" y="2363760"/>
            <a:ext cx="16269120" cy="9169560"/>
          </a:xfrm>
          <a:custGeom>
            <a:avLst/>
            <a:gdLst>
              <a:gd name="textAreaLeft" fmla="*/ 0 w 16269120"/>
              <a:gd name="textAreaRight" fmla="*/ 16269480 w 16269120"/>
              <a:gd name="textAreaTop" fmla="*/ 0 h 9169560"/>
              <a:gd name="textAreaBottom" fmla="*/ 9169920 h 9169560"/>
            </a:gdLst>
            <a:ahLst/>
            <a:rect l="textAreaLeft" t="textAreaTop" r="textAreaRight" b="textAreaBottom"/>
            <a:pathLst>
              <a:path w="16269440" h="9170048">
                <a:moveTo>
                  <a:pt x="0" y="0"/>
                </a:moveTo>
                <a:lnTo>
                  <a:pt x="16269441" y="0"/>
                </a:lnTo>
                <a:lnTo>
                  <a:pt x="16269441" y="9170048"/>
                </a:lnTo>
                <a:lnTo>
                  <a:pt x="0" y="917004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TextBox 4"/>
          <p:cNvSpPr/>
          <p:nvPr/>
        </p:nvSpPr>
        <p:spPr>
          <a:xfrm>
            <a:off x="5809680" y="3791160"/>
            <a:ext cx="7276680" cy="83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2186"/>
              </a:lnSpc>
              <a:tabLst>
                <a:tab algn="l" pos="0"/>
              </a:tabLst>
            </a:pPr>
            <a:r>
              <a:rPr b="0" lang="en-US" sz="1700" spc="63" strike="noStrike">
                <a:solidFill>
                  <a:srgbClr val="4b578d"/>
                </a:solidFill>
                <a:latin typeface="Cocomat Pro"/>
              </a:rPr>
              <a:t>Mogą to być nowotwory</a:t>
            </a:r>
            <a:r>
              <a:rPr b="0" lang="en-US" sz="1700" spc="63" strike="noStrike">
                <a:solidFill>
                  <a:srgbClr val="4b578d"/>
                </a:solidFill>
                <a:latin typeface="Cocomat Pro Bold"/>
              </a:rPr>
              <a:t> płuc, jamy ustnej, krtani oraz przełyku.</a:t>
            </a:r>
            <a:r>
              <a:rPr b="0" lang="en-US" sz="1700" spc="63" strike="noStrike">
                <a:solidFill>
                  <a:srgbClr val="4b578d"/>
                </a:solidFill>
                <a:latin typeface="Cocomat Pro"/>
              </a:rPr>
              <a:t> Są one spowodowane zatruciem tlenkiem węgla (tzw. czadem).</a:t>
            </a:r>
            <a:endParaRPr b="0" lang="pl-PL" sz="1700" spc="-1" strike="noStrike">
              <a:latin typeface="Arial"/>
            </a:endParaRPr>
          </a:p>
        </p:txBody>
      </p:sp>
      <p:sp>
        <p:nvSpPr>
          <p:cNvPr id="71" name="TextBox 5"/>
          <p:cNvSpPr/>
          <p:nvPr/>
        </p:nvSpPr>
        <p:spPr>
          <a:xfrm>
            <a:off x="5809680" y="3381480"/>
            <a:ext cx="9145080" cy="44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3492"/>
              </a:lnSpc>
              <a:tabLst>
                <a:tab algn="l" pos="0"/>
              </a:tabLst>
            </a:pPr>
            <a:r>
              <a:rPr b="0" lang="en-US" sz="2730" spc="100" strike="noStrike">
                <a:solidFill>
                  <a:srgbClr val="4b578d"/>
                </a:solidFill>
                <a:latin typeface="Cocomat Pro Heavy"/>
              </a:rPr>
              <a:t>NOTOWTORY</a:t>
            </a:r>
            <a:endParaRPr b="0" lang="pl-PL" sz="2730" spc="-1" strike="noStrike">
              <a:latin typeface="Arial"/>
            </a:endParaRPr>
          </a:p>
        </p:txBody>
      </p:sp>
      <p:sp>
        <p:nvSpPr>
          <p:cNvPr id="72" name="TextBox 6"/>
          <p:cNvSpPr/>
          <p:nvPr/>
        </p:nvSpPr>
        <p:spPr>
          <a:xfrm>
            <a:off x="6227280" y="5882760"/>
            <a:ext cx="7276680" cy="27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2186"/>
              </a:lnSpc>
              <a:tabLst>
                <a:tab algn="l" pos="0"/>
              </a:tabLst>
            </a:pPr>
            <a:r>
              <a:rPr b="0" lang="en-US" sz="1700" spc="63" strike="noStrike">
                <a:solidFill>
                  <a:srgbClr val="4b578d"/>
                </a:solidFill>
                <a:latin typeface="Cocomat Pro"/>
              </a:rPr>
              <a:t>Są to np. </a:t>
            </a:r>
            <a:r>
              <a:rPr b="0" lang="en-US" sz="1700" spc="63" strike="noStrike">
                <a:solidFill>
                  <a:srgbClr val="4b578d"/>
                </a:solidFill>
                <a:latin typeface="Cocomat Pro Bold"/>
              </a:rPr>
              <a:t>Zapalenia dziąseł, paradontoza i próchnica.</a:t>
            </a:r>
            <a:endParaRPr b="0" lang="pl-PL" sz="1700" spc="-1" strike="noStrike">
              <a:latin typeface="Arial"/>
            </a:endParaRPr>
          </a:p>
        </p:txBody>
      </p:sp>
      <p:sp>
        <p:nvSpPr>
          <p:cNvPr id="73" name="TextBox 7"/>
          <p:cNvSpPr/>
          <p:nvPr/>
        </p:nvSpPr>
        <p:spPr>
          <a:xfrm>
            <a:off x="6227280" y="5473440"/>
            <a:ext cx="9145080" cy="44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3492"/>
              </a:lnSpc>
              <a:tabLst>
                <a:tab algn="l" pos="0"/>
              </a:tabLst>
            </a:pPr>
            <a:r>
              <a:rPr b="0" lang="en-US" sz="2730" spc="100" strike="noStrike">
                <a:solidFill>
                  <a:srgbClr val="4b578d"/>
                </a:solidFill>
                <a:latin typeface="Cocomat Pro Heavy"/>
              </a:rPr>
              <a:t>CHOROBY ZĘBÓW</a:t>
            </a:r>
            <a:endParaRPr b="0" lang="pl-PL" sz="2730" spc="-1" strike="noStrike">
              <a:latin typeface="Arial"/>
            </a:endParaRPr>
          </a:p>
        </p:txBody>
      </p:sp>
      <p:sp>
        <p:nvSpPr>
          <p:cNvPr id="74" name="TextBox 8"/>
          <p:cNvSpPr/>
          <p:nvPr/>
        </p:nvSpPr>
        <p:spPr>
          <a:xfrm>
            <a:off x="6576840" y="7933680"/>
            <a:ext cx="7276680" cy="1109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2186"/>
              </a:lnSpc>
              <a:tabLst>
                <a:tab algn="l" pos="0"/>
              </a:tabLst>
            </a:pPr>
            <a:r>
              <a:rPr b="0" lang="en-US" sz="1700" spc="63" strike="noStrike">
                <a:solidFill>
                  <a:srgbClr val="4b578d"/>
                </a:solidFill>
                <a:latin typeface="Cocomat Pro"/>
              </a:rPr>
              <a:t>Choroby układu oddechowego to: </a:t>
            </a:r>
            <a:r>
              <a:rPr b="0" lang="en-US" sz="1700" spc="63" strike="noStrike">
                <a:solidFill>
                  <a:srgbClr val="4b578d"/>
                </a:solidFill>
                <a:latin typeface="Cocomat Pro Bold"/>
              </a:rPr>
              <a:t>gruźlica, astma oraz grypa</a:t>
            </a:r>
            <a:r>
              <a:rPr b="0" lang="en-US" sz="1700" spc="63" strike="noStrike">
                <a:solidFill>
                  <a:srgbClr val="4b578d"/>
                </a:solidFill>
                <a:latin typeface="Cocomat Pro"/>
              </a:rPr>
              <a:t>, Natomiast choroby układu krwionośnego to: </a:t>
            </a:r>
            <a:r>
              <a:rPr b="0" lang="en-US" sz="1700" spc="63" strike="noStrike">
                <a:solidFill>
                  <a:srgbClr val="4b578d"/>
                </a:solidFill>
                <a:latin typeface="Cocomat Pro Bold"/>
              </a:rPr>
              <a:t>nadciśnienie, zaburzenia rytmu serca, choroba wieńcowa, miażdżyca naczyń obwodowych, tętniak aorty</a:t>
            </a:r>
            <a:endParaRPr b="0" lang="pl-PL" sz="1700" spc="-1" strike="noStrike">
              <a:latin typeface="Arial"/>
            </a:endParaRPr>
          </a:p>
        </p:txBody>
      </p:sp>
      <p:sp>
        <p:nvSpPr>
          <p:cNvPr id="75" name="TextBox 9"/>
          <p:cNvSpPr/>
          <p:nvPr/>
        </p:nvSpPr>
        <p:spPr>
          <a:xfrm>
            <a:off x="6576840" y="7109640"/>
            <a:ext cx="8795520" cy="85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3359"/>
              </a:lnSpc>
              <a:tabLst>
                <a:tab algn="l" pos="0"/>
              </a:tabLst>
            </a:pPr>
            <a:r>
              <a:rPr b="0" lang="en-US" sz="2620" spc="97" strike="noStrike">
                <a:solidFill>
                  <a:srgbClr val="4b578d"/>
                </a:solidFill>
                <a:latin typeface="Cocomat Pro Heavy"/>
              </a:rPr>
              <a:t>CHOROBY UKŁADU ODDECHOWEGO ORAZ UKŁADU KRWIONOŚNEGO</a:t>
            </a:r>
            <a:endParaRPr b="0" lang="pl-PL" sz="2620" spc="-1" strike="noStrike">
              <a:latin typeface="Arial"/>
            </a:endParaRPr>
          </a:p>
        </p:txBody>
      </p:sp>
      <p:sp>
        <p:nvSpPr>
          <p:cNvPr id="76" name="Freeform 10"/>
          <p:cNvSpPr/>
          <p:nvPr/>
        </p:nvSpPr>
        <p:spPr>
          <a:xfrm>
            <a:off x="3927600" y="2964240"/>
            <a:ext cx="1678680" cy="1692000"/>
          </a:xfrm>
          <a:custGeom>
            <a:avLst/>
            <a:gdLst>
              <a:gd name="textAreaLeft" fmla="*/ 0 w 1678680"/>
              <a:gd name="textAreaRight" fmla="*/ 1679040 w 1678680"/>
              <a:gd name="textAreaTop" fmla="*/ 0 h 1692000"/>
              <a:gd name="textAreaBottom" fmla="*/ 1692360 h 1692000"/>
            </a:gdLst>
            <a:ahLst/>
            <a:rect l="textAreaLeft" t="textAreaTop" r="textAreaRight" b="textAreaBottom"/>
            <a:pathLst>
              <a:path w="1679014" h="1692446">
                <a:moveTo>
                  <a:pt x="0" y="0"/>
                </a:moveTo>
                <a:lnTo>
                  <a:pt x="1679014" y="0"/>
                </a:lnTo>
                <a:lnTo>
                  <a:pt x="1679014" y="1692446"/>
                </a:lnTo>
                <a:lnTo>
                  <a:pt x="0" y="169244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TextBox 11"/>
          <p:cNvSpPr/>
          <p:nvPr/>
        </p:nvSpPr>
        <p:spPr>
          <a:xfrm>
            <a:off x="4146120" y="3443400"/>
            <a:ext cx="1240920" cy="84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6622"/>
              </a:lnSpc>
            </a:pPr>
            <a:r>
              <a:rPr b="0" lang="en-US" sz="7119" spc="-1" strike="noStrike">
                <a:solidFill>
                  <a:srgbClr val="ffffff"/>
                </a:solidFill>
                <a:latin typeface="Lilita One"/>
              </a:rPr>
              <a:t>01</a:t>
            </a:r>
            <a:endParaRPr b="0" lang="pl-PL" sz="7119" spc="-1" strike="noStrike">
              <a:latin typeface="Arial"/>
            </a:endParaRPr>
          </a:p>
        </p:txBody>
      </p:sp>
      <p:sp>
        <p:nvSpPr>
          <p:cNvPr id="78" name="Freeform 12"/>
          <p:cNvSpPr/>
          <p:nvPr/>
        </p:nvSpPr>
        <p:spPr>
          <a:xfrm>
            <a:off x="4370760" y="5256720"/>
            <a:ext cx="1678680" cy="1692000"/>
          </a:xfrm>
          <a:custGeom>
            <a:avLst/>
            <a:gdLst>
              <a:gd name="textAreaLeft" fmla="*/ 0 w 1678680"/>
              <a:gd name="textAreaRight" fmla="*/ 1679040 w 1678680"/>
              <a:gd name="textAreaTop" fmla="*/ 0 h 1692000"/>
              <a:gd name="textAreaBottom" fmla="*/ 1692360 h 1692000"/>
            </a:gdLst>
            <a:ahLst/>
            <a:rect l="textAreaLeft" t="textAreaTop" r="textAreaRight" b="textAreaBottom"/>
            <a:pathLst>
              <a:path w="1679014" h="1692446">
                <a:moveTo>
                  <a:pt x="0" y="0"/>
                </a:moveTo>
                <a:lnTo>
                  <a:pt x="1679015" y="0"/>
                </a:lnTo>
                <a:lnTo>
                  <a:pt x="1679015" y="1692447"/>
                </a:lnTo>
                <a:lnTo>
                  <a:pt x="0" y="169244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TextBox 13"/>
          <p:cNvSpPr/>
          <p:nvPr/>
        </p:nvSpPr>
        <p:spPr>
          <a:xfrm>
            <a:off x="4589280" y="5735880"/>
            <a:ext cx="1240920" cy="84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6622"/>
              </a:lnSpc>
            </a:pPr>
            <a:r>
              <a:rPr b="0" lang="en-US" sz="7119" spc="-1" strike="noStrike">
                <a:solidFill>
                  <a:srgbClr val="ffffff"/>
                </a:solidFill>
                <a:latin typeface="Lilita One"/>
              </a:rPr>
              <a:t>02</a:t>
            </a:r>
            <a:endParaRPr b="0" lang="pl-PL" sz="7119" spc="-1" strike="noStrike">
              <a:latin typeface="Arial"/>
            </a:endParaRPr>
          </a:p>
        </p:txBody>
      </p:sp>
      <p:sp>
        <p:nvSpPr>
          <p:cNvPr id="80" name="Freeform 14"/>
          <p:cNvSpPr/>
          <p:nvPr/>
        </p:nvSpPr>
        <p:spPr>
          <a:xfrm>
            <a:off x="4767120" y="7307280"/>
            <a:ext cx="1678680" cy="1692000"/>
          </a:xfrm>
          <a:custGeom>
            <a:avLst/>
            <a:gdLst>
              <a:gd name="textAreaLeft" fmla="*/ 0 w 1678680"/>
              <a:gd name="textAreaRight" fmla="*/ 1679040 w 1678680"/>
              <a:gd name="textAreaTop" fmla="*/ 0 h 1692000"/>
              <a:gd name="textAreaBottom" fmla="*/ 1692360 h 1692000"/>
            </a:gdLst>
            <a:ahLst/>
            <a:rect l="textAreaLeft" t="textAreaTop" r="textAreaRight" b="textAreaBottom"/>
            <a:pathLst>
              <a:path w="1679014" h="1692446">
                <a:moveTo>
                  <a:pt x="0" y="0"/>
                </a:moveTo>
                <a:lnTo>
                  <a:pt x="1679014" y="0"/>
                </a:lnTo>
                <a:lnTo>
                  <a:pt x="1679014" y="1692446"/>
                </a:lnTo>
                <a:lnTo>
                  <a:pt x="0" y="169244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TextBox 15"/>
          <p:cNvSpPr/>
          <p:nvPr/>
        </p:nvSpPr>
        <p:spPr>
          <a:xfrm>
            <a:off x="4985640" y="7786800"/>
            <a:ext cx="1240920" cy="84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6622"/>
              </a:lnSpc>
            </a:pPr>
            <a:r>
              <a:rPr b="0" lang="en-US" sz="7119" spc="-1" strike="noStrike">
                <a:solidFill>
                  <a:srgbClr val="ffffff"/>
                </a:solidFill>
                <a:latin typeface="Lilita One"/>
              </a:rPr>
              <a:t>03</a:t>
            </a:r>
            <a:endParaRPr b="0" lang="pl-PL" sz="7119" spc="-1" strike="noStrike">
              <a:latin typeface="Arial"/>
            </a:endParaRPr>
          </a:p>
        </p:txBody>
      </p:sp>
      <p:sp>
        <p:nvSpPr>
          <p:cNvPr id="82" name="Freeform 16"/>
          <p:cNvSpPr/>
          <p:nvPr/>
        </p:nvSpPr>
        <p:spPr>
          <a:xfrm>
            <a:off x="-899640" y="1972440"/>
            <a:ext cx="5136480" cy="13583160"/>
          </a:xfrm>
          <a:custGeom>
            <a:avLst/>
            <a:gdLst>
              <a:gd name="textAreaLeft" fmla="*/ 0 w 5136480"/>
              <a:gd name="textAreaRight" fmla="*/ 5136840 w 5136480"/>
              <a:gd name="textAreaTop" fmla="*/ 0 h 13583160"/>
              <a:gd name="textAreaBottom" fmla="*/ 13583520 h 13583160"/>
            </a:gdLst>
            <a:ahLst/>
            <a:rect l="textAreaLeft" t="textAreaTop" r="textAreaRight" b="textAreaBottom"/>
            <a:pathLst>
              <a:path w="5136993" h="13583396">
                <a:moveTo>
                  <a:pt x="0" y="0"/>
                </a:moveTo>
                <a:lnTo>
                  <a:pt x="5136993" y="0"/>
                </a:lnTo>
                <a:lnTo>
                  <a:pt x="5136993" y="13583396"/>
                </a:lnTo>
                <a:lnTo>
                  <a:pt x="0" y="1358339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>
              <a:alphaModFix amt="54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ae8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 2"/>
          <p:cNvSpPr/>
          <p:nvPr/>
        </p:nvSpPr>
        <p:spPr>
          <a:xfrm flipH="1" rot="19379400">
            <a:off x="5435640" y="3610440"/>
            <a:ext cx="1779840" cy="1799280"/>
          </a:xfrm>
          <a:custGeom>
            <a:avLst/>
            <a:gdLst>
              <a:gd name="textAreaLeft" fmla="*/ 360 w 1779840"/>
              <a:gd name="textAreaRight" fmla="*/ 1780560 w 1779840"/>
              <a:gd name="textAreaTop" fmla="*/ 0 h 1799280"/>
              <a:gd name="textAreaBottom" fmla="*/ 1799640 h 1799280"/>
            </a:gdLst>
            <a:ahLst/>
            <a:rect l="textAreaLeft" t="textAreaTop" r="textAreaRight" b="textAreaBottom"/>
            <a:pathLst>
              <a:path w="1780133" h="1799766">
                <a:moveTo>
                  <a:pt x="1780132" y="0"/>
                </a:moveTo>
                <a:lnTo>
                  <a:pt x="0" y="0"/>
                </a:lnTo>
                <a:lnTo>
                  <a:pt x="0" y="1799766"/>
                </a:lnTo>
                <a:lnTo>
                  <a:pt x="1780132" y="1799766"/>
                </a:lnTo>
                <a:lnTo>
                  <a:pt x="1780132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Freeform 3"/>
          <p:cNvSpPr/>
          <p:nvPr/>
        </p:nvSpPr>
        <p:spPr>
          <a:xfrm flipH="1" rot="6190200">
            <a:off x="12294720" y="6280560"/>
            <a:ext cx="2161080" cy="2298960"/>
          </a:xfrm>
          <a:custGeom>
            <a:avLst/>
            <a:gdLst>
              <a:gd name="textAreaLeft" fmla="*/ -360 w 2161080"/>
              <a:gd name="textAreaRight" fmla="*/ 2161080 w 2161080"/>
              <a:gd name="textAreaTop" fmla="*/ 0 h 2298960"/>
              <a:gd name="textAreaBottom" fmla="*/ 2299320 h 2298960"/>
            </a:gdLst>
            <a:ahLst/>
            <a:rect l="textAreaLeft" t="textAreaTop" r="textAreaRight" b="textAreaBottom"/>
            <a:pathLst>
              <a:path w="2161459" h="2299424">
                <a:moveTo>
                  <a:pt x="2161458" y="0"/>
                </a:moveTo>
                <a:lnTo>
                  <a:pt x="0" y="0"/>
                </a:lnTo>
                <a:lnTo>
                  <a:pt x="0" y="2299424"/>
                </a:lnTo>
                <a:lnTo>
                  <a:pt x="2161458" y="2299424"/>
                </a:lnTo>
                <a:lnTo>
                  <a:pt x="2161458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TextBox 4"/>
          <p:cNvSpPr/>
          <p:nvPr/>
        </p:nvSpPr>
        <p:spPr>
          <a:xfrm>
            <a:off x="11752920" y="3684960"/>
            <a:ext cx="5419800" cy="204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16104"/>
              </a:lnSpc>
            </a:pPr>
            <a:r>
              <a:rPr b="0" lang="en-US" sz="17320" spc="-1" strike="noStrike">
                <a:solidFill>
                  <a:srgbClr val="4b578d"/>
                </a:solidFill>
                <a:latin typeface="Lilita One"/>
              </a:rPr>
              <a:t>18%</a:t>
            </a:r>
            <a:endParaRPr b="0" lang="pl-PL" sz="17320" spc="-1" strike="noStrike">
              <a:latin typeface="Arial"/>
            </a:endParaRPr>
          </a:p>
        </p:txBody>
      </p:sp>
      <p:sp>
        <p:nvSpPr>
          <p:cNvPr id="86" name="TextBox 5"/>
          <p:cNvSpPr/>
          <p:nvPr/>
        </p:nvSpPr>
        <p:spPr>
          <a:xfrm>
            <a:off x="11752920" y="5700960"/>
            <a:ext cx="5419800" cy="21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1729"/>
              </a:lnSpc>
              <a:tabLst>
                <a:tab algn="l" pos="0"/>
              </a:tabLst>
            </a:pPr>
            <a:r>
              <a:rPr b="0" lang="en-US" sz="1350" spc="49" strike="noStrike">
                <a:solidFill>
                  <a:srgbClr val="4b578d"/>
                </a:solidFill>
                <a:latin typeface="Cocomat Pro"/>
              </a:rPr>
              <a:t>W Polsce pali tylko </a:t>
            </a:r>
            <a:r>
              <a:rPr b="0" lang="en-US" sz="1350" spc="49" strike="noStrike">
                <a:solidFill>
                  <a:srgbClr val="4b578d"/>
                </a:solidFill>
                <a:latin typeface="Cocomat Pro Bold"/>
              </a:rPr>
              <a:t>18%</a:t>
            </a:r>
            <a:r>
              <a:rPr b="0" lang="en-US" sz="1350" spc="49" strike="noStrike">
                <a:solidFill>
                  <a:srgbClr val="4b578d"/>
                </a:solidFill>
                <a:latin typeface="Cocomat Pro"/>
              </a:rPr>
              <a:t> kobiet.</a:t>
            </a:r>
            <a:endParaRPr b="0" lang="pl-PL" sz="1350" spc="-1" strike="noStrike">
              <a:latin typeface="Arial"/>
            </a:endParaRPr>
          </a:p>
        </p:txBody>
      </p:sp>
      <p:sp>
        <p:nvSpPr>
          <p:cNvPr id="87" name="Freeform 6"/>
          <p:cNvSpPr/>
          <p:nvPr/>
        </p:nvSpPr>
        <p:spPr>
          <a:xfrm>
            <a:off x="5695560" y="2068560"/>
            <a:ext cx="6896160" cy="17724600"/>
          </a:xfrm>
          <a:custGeom>
            <a:avLst/>
            <a:gdLst>
              <a:gd name="textAreaLeft" fmla="*/ 0 w 6896160"/>
              <a:gd name="textAreaRight" fmla="*/ 6896520 w 6896160"/>
              <a:gd name="textAreaTop" fmla="*/ 0 h 17724600"/>
              <a:gd name="textAreaBottom" fmla="*/ 17724960 h 17724600"/>
            </a:gdLst>
            <a:ahLst/>
            <a:rect l="textAreaLeft" t="textAreaTop" r="textAreaRight" b="textAreaBottom"/>
            <a:pathLst>
              <a:path w="6896602" h="17724911">
                <a:moveTo>
                  <a:pt x="0" y="0"/>
                </a:moveTo>
                <a:lnTo>
                  <a:pt x="6896602" y="0"/>
                </a:lnTo>
                <a:lnTo>
                  <a:pt x="6896602" y="17724911"/>
                </a:lnTo>
                <a:lnTo>
                  <a:pt x="0" y="1772491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Freeform 7"/>
          <p:cNvSpPr/>
          <p:nvPr/>
        </p:nvSpPr>
        <p:spPr>
          <a:xfrm rot="5935200">
            <a:off x="5076360" y="5610600"/>
            <a:ext cx="1238400" cy="1480680"/>
          </a:xfrm>
          <a:custGeom>
            <a:avLst/>
            <a:gdLst>
              <a:gd name="textAreaLeft" fmla="*/ 0 w 1238400"/>
              <a:gd name="textAreaRight" fmla="*/ 1238760 w 1238400"/>
              <a:gd name="textAreaTop" fmla="*/ 0 h 1480680"/>
              <a:gd name="textAreaBottom" fmla="*/ 1481040 h 1480680"/>
            </a:gdLst>
            <a:ahLst/>
            <a:rect l="textAreaLeft" t="textAreaTop" r="textAreaRight" b="textAreaBottom"/>
            <a:pathLst>
              <a:path w="1238652" h="1480997">
                <a:moveTo>
                  <a:pt x="0" y="0"/>
                </a:moveTo>
                <a:lnTo>
                  <a:pt x="1238652" y="0"/>
                </a:lnTo>
                <a:lnTo>
                  <a:pt x="1238652" y="1480997"/>
                </a:lnTo>
                <a:lnTo>
                  <a:pt x="0" y="148099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TextBox 8"/>
          <p:cNvSpPr/>
          <p:nvPr/>
        </p:nvSpPr>
        <p:spPr>
          <a:xfrm>
            <a:off x="5636160" y="295200"/>
            <a:ext cx="7015320" cy="201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5287"/>
              </a:lnSpc>
              <a:tabLst>
                <a:tab algn="l" pos="0"/>
              </a:tabLst>
            </a:pPr>
            <a:r>
              <a:rPr b="0" lang="en-US" sz="4130" spc="154" strike="noStrike">
                <a:solidFill>
                  <a:srgbClr val="4b578d"/>
                </a:solidFill>
                <a:latin typeface="Cocomat Pro Heavy"/>
              </a:rPr>
              <a:t>OD JAKIEGO WIEKU LUDZIE ZACZYNAJĄ PALIĆ?</a:t>
            </a:r>
            <a:endParaRPr b="0" lang="pl-PL" sz="4130" spc="-1" strike="noStrike">
              <a:latin typeface="Arial"/>
            </a:endParaRPr>
          </a:p>
        </p:txBody>
      </p:sp>
      <p:sp>
        <p:nvSpPr>
          <p:cNvPr id="90" name="TextBox 9"/>
          <p:cNvSpPr/>
          <p:nvPr/>
        </p:nvSpPr>
        <p:spPr>
          <a:xfrm>
            <a:off x="513000" y="3703320"/>
            <a:ext cx="5381640" cy="203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15993"/>
              </a:lnSpc>
            </a:pPr>
            <a:r>
              <a:rPr b="0" lang="en-US" sz="17190" spc="-1" strike="noStrike">
                <a:solidFill>
                  <a:srgbClr val="4b578d"/>
                </a:solidFill>
                <a:latin typeface="Lilita One"/>
              </a:rPr>
              <a:t>31%</a:t>
            </a:r>
            <a:endParaRPr b="0" lang="pl-PL" sz="17190" spc="-1" strike="noStrike">
              <a:latin typeface="Arial"/>
            </a:endParaRPr>
          </a:p>
        </p:txBody>
      </p:sp>
      <p:sp>
        <p:nvSpPr>
          <p:cNvPr id="91" name="TextBox 10"/>
          <p:cNvSpPr/>
          <p:nvPr/>
        </p:nvSpPr>
        <p:spPr>
          <a:xfrm>
            <a:off x="1127880" y="5672520"/>
            <a:ext cx="3740040" cy="43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1729"/>
              </a:lnSpc>
            </a:pPr>
            <a:r>
              <a:rPr b="0" lang="en-US" sz="1350" spc="49" strike="noStrike">
                <a:solidFill>
                  <a:srgbClr val="4b578d"/>
                </a:solidFill>
                <a:latin typeface="Cocomat Pro"/>
              </a:rPr>
              <a:t>W Polsce pali więcej mężczyzn,</a:t>
            </a:r>
            <a:endParaRPr b="0" lang="pl-PL" sz="1350" spc="-1" strike="noStrike">
              <a:latin typeface="Arial"/>
            </a:endParaRPr>
          </a:p>
          <a:p>
            <a:pPr algn="ctr">
              <a:lnSpc>
                <a:spcPts val="1729"/>
              </a:lnSpc>
              <a:tabLst>
                <a:tab algn="l" pos="0"/>
              </a:tabLst>
            </a:pPr>
            <a:r>
              <a:rPr b="0" lang="en-US" sz="1350" spc="49" strike="noStrike">
                <a:solidFill>
                  <a:srgbClr val="4b578d"/>
                </a:solidFill>
                <a:latin typeface="Cocomat Pro Bold"/>
              </a:rPr>
              <a:t> </a:t>
            </a:r>
            <a:r>
              <a:rPr b="0" lang="en-US" sz="1350" spc="49" strike="noStrike">
                <a:solidFill>
                  <a:srgbClr val="4b578d"/>
                </a:solidFill>
                <a:latin typeface="Cocomat Pro Bold"/>
              </a:rPr>
              <a:t>jest ich 31%</a:t>
            </a:r>
            <a:endParaRPr b="0" lang="pl-PL" sz="1350" spc="-1" strike="noStrike">
              <a:latin typeface="Arial"/>
            </a:endParaRPr>
          </a:p>
        </p:txBody>
      </p:sp>
      <p:sp>
        <p:nvSpPr>
          <p:cNvPr id="92" name="Freeform 11"/>
          <p:cNvSpPr/>
          <p:nvPr/>
        </p:nvSpPr>
        <p:spPr>
          <a:xfrm>
            <a:off x="-1427400" y="7893360"/>
            <a:ext cx="4911840" cy="4786920"/>
          </a:xfrm>
          <a:custGeom>
            <a:avLst/>
            <a:gdLst>
              <a:gd name="textAreaLeft" fmla="*/ 0 w 4911840"/>
              <a:gd name="textAreaRight" fmla="*/ 4912200 w 4911840"/>
              <a:gd name="textAreaTop" fmla="*/ 0 h 4786920"/>
              <a:gd name="textAreaBottom" fmla="*/ 4787280 h 4786920"/>
            </a:gdLst>
            <a:ahLst/>
            <a:rect l="textAreaLeft" t="textAreaTop" r="textAreaRight" b="textAreaBottom"/>
            <a:pathLst>
              <a:path w="4912348" h="4787306">
                <a:moveTo>
                  <a:pt x="0" y="0"/>
                </a:moveTo>
                <a:lnTo>
                  <a:pt x="4912348" y="0"/>
                </a:lnTo>
                <a:lnTo>
                  <a:pt x="4912348" y="4787306"/>
                </a:lnTo>
                <a:lnTo>
                  <a:pt x="0" y="478730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TextBox 12"/>
          <p:cNvSpPr/>
          <p:nvPr/>
        </p:nvSpPr>
        <p:spPr>
          <a:xfrm>
            <a:off x="7653600" y="5133960"/>
            <a:ext cx="2980440" cy="190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1497"/>
              </a:lnSpc>
              <a:tabLst>
                <a:tab algn="l" pos="0"/>
              </a:tabLst>
            </a:pPr>
            <a:r>
              <a:rPr b="0" lang="en-US" sz="1170" spc="43" strike="noStrike">
                <a:solidFill>
                  <a:srgbClr val="4b578d"/>
                </a:solidFill>
                <a:latin typeface="Cocomat Pro Bold"/>
              </a:rPr>
              <a:t>Badania wskazują, że</a:t>
            </a:r>
            <a:r>
              <a:rPr b="0" lang="pl-PL" sz="1170" spc="43" strike="noStrike">
                <a:solidFill>
                  <a:srgbClr val="4b578d"/>
                </a:solidFill>
                <a:latin typeface="Cocomat Pro Bold"/>
              </a:rPr>
              <a:t> mniej więcej</a:t>
            </a:r>
            <a:r>
              <a:rPr b="0" lang="en-US" sz="1170" spc="43" strike="noStrike">
                <a:solidFill>
                  <a:srgbClr val="4b578d"/>
                </a:solidFill>
                <a:latin typeface="Cocomat Pro Bold"/>
              </a:rPr>
              <a:t> co czwarty Polak regularnie pali papierosy. Z nałogiem zmaga się ponad 8 milionów </a:t>
            </a:r>
            <a:r>
              <a:rPr b="0" lang="pl-PL" sz="1170" spc="43" strike="noStrike">
                <a:solidFill>
                  <a:srgbClr val="4b578d"/>
                </a:solidFill>
                <a:latin typeface="Cocomat Pro Bold"/>
              </a:rPr>
              <a:t>Polaków</a:t>
            </a:r>
            <a:r>
              <a:rPr b="0" lang="en-US" sz="1170" spc="43" strike="noStrike">
                <a:solidFill>
                  <a:srgbClr val="4b578d"/>
                </a:solidFill>
                <a:latin typeface="Cocomat Pro Bold"/>
              </a:rPr>
              <a:t>. Najmądrzejsi w tej kwestii są osoby</a:t>
            </a:r>
            <a:r>
              <a:rPr b="0" lang="pl-PL" sz="1170" spc="43" strike="noStrike">
                <a:solidFill>
                  <a:srgbClr val="4b578d"/>
                </a:solidFill>
                <a:latin typeface="Cocomat Pro Bold"/>
              </a:rPr>
              <a:t> młode</a:t>
            </a:r>
            <a:r>
              <a:rPr b="0" lang="en-US" sz="1170" spc="43" strike="noStrike">
                <a:solidFill>
                  <a:srgbClr val="4b578d"/>
                </a:solidFill>
                <a:latin typeface="Cocomat Pro Bold"/>
              </a:rPr>
              <a:t> w wieku 18-24 lata statystycznie palą najmniej. Najwięcej palaczy jest natomiast w grupie 45-64 lata.</a:t>
            </a:r>
            <a:endParaRPr b="0" lang="pl-PL" sz="1170" spc="-1" strike="noStrike">
              <a:latin typeface="Arial"/>
            </a:endParaRPr>
          </a:p>
        </p:txBody>
      </p:sp>
      <p:sp>
        <p:nvSpPr>
          <p:cNvPr id="94" name="Freeform 13"/>
          <p:cNvSpPr/>
          <p:nvPr/>
        </p:nvSpPr>
        <p:spPr>
          <a:xfrm>
            <a:off x="15101280" y="-2103120"/>
            <a:ext cx="4315320" cy="4205520"/>
          </a:xfrm>
          <a:custGeom>
            <a:avLst/>
            <a:gdLst>
              <a:gd name="textAreaLeft" fmla="*/ 0 w 4315320"/>
              <a:gd name="textAreaRight" fmla="*/ 4315680 w 4315320"/>
              <a:gd name="textAreaTop" fmla="*/ 0 h 4205520"/>
              <a:gd name="textAreaBottom" fmla="*/ 4205880 h 4205520"/>
            </a:gdLst>
            <a:ahLst/>
            <a:rect l="textAreaLeft" t="textAreaTop" r="textAreaRight" b="textAreaBottom"/>
            <a:pathLst>
              <a:path w="4315859" h="4206001">
                <a:moveTo>
                  <a:pt x="0" y="0"/>
                </a:moveTo>
                <a:lnTo>
                  <a:pt x="4315858" y="0"/>
                </a:lnTo>
                <a:lnTo>
                  <a:pt x="4315858" y="4206000"/>
                </a:lnTo>
                <a:lnTo>
                  <a:pt x="0" y="42060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Freeform 14"/>
          <p:cNvSpPr/>
          <p:nvPr/>
        </p:nvSpPr>
        <p:spPr>
          <a:xfrm>
            <a:off x="15537960" y="8744400"/>
            <a:ext cx="3269880" cy="2419560"/>
          </a:xfrm>
          <a:custGeom>
            <a:avLst/>
            <a:gdLst>
              <a:gd name="textAreaLeft" fmla="*/ 0 w 3269880"/>
              <a:gd name="textAreaRight" fmla="*/ 3270240 w 3269880"/>
              <a:gd name="textAreaTop" fmla="*/ 0 h 2419560"/>
              <a:gd name="textAreaBottom" fmla="*/ 2419920 h 2419560"/>
            </a:gdLst>
            <a:ahLst/>
            <a:rect l="textAreaLeft" t="textAreaTop" r="textAreaRight" b="textAreaBottom"/>
            <a:pathLst>
              <a:path w="3270362" h="2420068">
                <a:moveTo>
                  <a:pt x="0" y="0"/>
                </a:moveTo>
                <a:lnTo>
                  <a:pt x="3270362" y="0"/>
                </a:lnTo>
                <a:lnTo>
                  <a:pt x="3270362" y="2420068"/>
                </a:lnTo>
                <a:lnTo>
                  <a:pt x="0" y="242006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7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Freeform 15"/>
          <p:cNvSpPr/>
          <p:nvPr/>
        </p:nvSpPr>
        <p:spPr>
          <a:xfrm rot="9508800">
            <a:off x="-140040" y="-1168920"/>
            <a:ext cx="3269880" cy="2419560"/>
          </a:xfrm>
          <a:custGeom>
            <a:avLst/>
            <a:gdLst>
              <a:gd name="textAreaLeft" fmla="*/ 0 w 3269880"/>
              <a:gd name="textAreaRight" fmla="*/ 3270240 w 3269880"/>
              <a:gd name="textAreaTop" fmla="*/ 0 h 2419560"/>
              <a:gd name="textAreaBottom" fmla="*/ 2419920 h 2419560"/>
            </a:gdLst>
            <a:ahLst/>
            <a:rect l="textAreaLeft" t="textAreaTop" r="textAreaRight" b="textAreaBottom"/>
            <a:pathLst>
              <a:path w="3270362" h="2420068">
                <a:moveTo>
                  <a:pt x="0" y="0"/>
                </a:moveTo>
                <a:lnTo>
                  <a:pt x="3270362" y="0"/>
                </a:lnTo>
                <a:lnTo>
                  <a:pt x="3270362" y="2420068"/>
                </a:lnTo>
                <a:lnTo>
                  <a:pt x="0" y="242006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8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ae8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 2"/>
          <p:cNvSpPr/>
          <p:nvPr/>
        </p:nvSpPr>
        <p:spPr>
          <a:xfrm>
            <a:off x="-659160" y="7273440"/>
            <a:ext cx="3755160" cy="4114440"/>
          </a:xfrm>
          <a:custGeom>
            <a:avLst/>
            <a:gdLst>
              <a:gd name="textAreaLeft" fmla="*/ 0 w 3755160"/>
              <a:gd name="textAreaRight" fmla="*/ 3755520 w 375516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3755690" h="4114800">
                <a:moveTo>
                  <a:pt x="0" y="0"/>
                </a:moveTo>
                <a:lnTo>
                  <a:pt x="3755690" y="0"/>
                </a:lnTo>
                <a:lnTo>
                  <a:pt x="375569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>
              <a:alphaModFix amt="58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Freeform 3"/>
          <p:cNvSpPr/>
          <p:nvPr/>
        </p:nvSpPr>
        <p:spPr>
          <a:xfrm>
            <a:off x="15514560" y="-1472760"/>
            <a:ext cx="3755160" cy="4114440"/>
          </a:xfrm>
          <a:custGeom>
            <a:avLst/>
            <a:gdLst>
              <a:gd name="textAreaLeft" fmla="*/ 0 w 3755160"/>
              <a:gd name="textAreaRight" fmla="*/ 3755520 w 375516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3755690" h="4114800">
                <a:moveTo>
                  <a:pt x="0" y="0"/>
                </a:moveTo>
                <a:lnTo>
                  <a:pt x="3755690" y="0"/>
                </a:lnTo>
                <a:lnTo>
                  <a:pt x="375569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>
              <a:alphaModFix amt="58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Freeform 4"/>
          <p:cNvSpPr/>
          <p:nvPr/>
        </p:nvSpPr>
        <p:spPr>
          <a:xfrm>
            <a:off x="15023160" y="7477920"/>
            <a:ext cx="4472280" cy="4114440"/>
          </a:xfrm>
          <a:custGeom>
            <a:avLst/>
            <a:gdLst>
              <a:gd name="textAreaLeft" fmla="*/ 0 w 4472280"/>
              <a:gd name="textAreaRight" fmla="*/ 4472640 w 447228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4472609" h="4114800">
                <a:moveTo>
                  <a:pt x="0" y="0"/>
                </a:moveTo>
                <a:lnTo>
                  <a:pt x="4472608" y="0"/>
                </a:lnTo>
                <a:lnTo>
                  <a:pt x="447260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Freeform 5"/>
          <p:cNvSpPr/>
          <p:nvPr/>
        </p:nvSpPr>
        <p:spPr>
          <a:xfrm>
            <a:off x="-1718280" y="-1681560"/>
            <a:ext cx="4472280" cy="4114440"/>
          </a:xfrm>
          <a:custGeom>
            <a:avLst/>
            <a:gdLst>
              <a:gd name="textAreaLeft" fmla="*/ 0 w 4472280"/>
              <a:gd name="textAreaRight" fmla="*/ 4472640 w 447228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4472609" h="4114800">
                <a:moveTo>
                  <a:pt x="0" y="0"/>
                </a:moveTo>
                <a:lnTo>
                  <a:pt x="4472609" y="0"/>
                </a:lnTo>
                <a:lnTo>
                  <a:pt x="447260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Freeform 6"/>
          <p:cNvSpPr/>
          <p:nvPr/>
        </p:nvSpPr>
        <p:spPr>
          <a:xfrm>
            <a:off x="2616480" y="1326960"/>
            <a:ext cx="4651920" cy="12301200"/>
          </a:xfrm>
          <a:custGeom>
            <a:avLst/>
            <a:gdLst>
              <a:gd name="textAreaLeft" fmla="*/ 0 w 4651920"/>
              <a:gd name="textAreaRight" fmla="*/ 4652280 w 4651920"/>
              <a:gd name="textAreaTop" fmla="*/ 0 h 12301200"/>
              <a:gd name="textAreaBottom" fmla="*/ 12301560 h 12301200"/>
            </a:gdLst>
            <a:ahLst/>
            <a:rect l="textAreaLeft" t="textAreaTop" r="textAreaRight" b="textAreaBottom"/>
            <a:pathLst>
              <a:path w="4652245" h="12301611">
                <a:moveTo>
                  <a:pt x="0" y="0"/>
                </a:moveTo>
                <a:lnTo>
                  <a:pt x="4652246" y="0"/>
                </a:lnTo>
                <a:lnTo>
                  <a:pt x="4652246" y="12301611"/>
                </a:lnTo>
                <a:lnTo>
                  <a:pt x="0" y="1230161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TextBox 7"/>
          <p:cNvSpPr/>
          <p:nvPr/>
        </p:nvSpPr>
        <p:spPr>
          <a:xfrm>
            <a:off x="7268760" y="2754360"/>
            <a:ext cx="8483400" cy="193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7625"/>
              </a:lnSpc>
              <a:tabLst>
                <a:tab algn="l" pos="0"/>
              </a:tabLst>
            </a:pPr>
            <a:r>
              <a:rPr b="0" lang="en-US" sz="5960" spc="225" strike="noStrike">
                <a:solidFill>
                  <a:srgbClr val="4b578d"/>
                </a:solidFill>
                <a:latin typeface="Cocomat Pro Heavy"/>
              </a:rPr>
              <a:t>CZYM JEST PALENIE BIERNE?</a:t>
            </a:r>
            <a:endParaRPr b="0" lang="pl-PL" sz="5960" spc="-1" strike="noStrike">
              <a:latin typeface="Arial"/>
            </a:endParaRPr>
          </a:p>
        </p:txBody>
      </p:sp>
      <p:sp>
        <p:nvSpPr>
          <p:cNvPr id="103" name="Freeform 8"/>
          <p:cNvSpPr/>
          <p:nvPr/>
        </p:nvSpPr>
        <p:spPr>
          <a:xfrm>
            <a:off x="16940880" y="2642040"/>
            <a:ext cx="3755160" cy="4114440"/>
          </a:xfrm>
          <a:custGeom>
            <a:avLst/>
            <a:gdLst>
              <a:gd name="textAreaLeft" fmla="*/ 0 w 3755160"/>
              <a:gd name="textAreaRight" fmla="*/ 3755520 w 375516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3755690" h="4114800">
                <a:moveTo>
                  <a:pt x="0" y="0"/>
                </a:moveTo>
                <a:lnTo>
                  <a:pt x="3755690" y="0"/>
                </a:lnTo>
                <a:lnTo>
                  <a:pt x="375569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6">
              <a:alphaModFix amt="58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Freeform 9"/>
          <p:cNvSpPr/>
          <p:nvPr/>
        </p:nvSpPr>
        <p:spPr>
          <a:xfrm>
            <a:off x="-1488600" y="4744800"/>
            <a:ext cx="2307600" cy="2528280"/>
          </a:xfrm>
          <a:custGeom>
            <a:avLst/>
            <a:gdLst>
              <a:gd name="textAreaLeft" fmla="*/ 0 w 2307600"/>
              <a:gd name="textAreaRight" fmla="*/ 2307960 w 2307600"/>
              <a:gd name="textAreaTop" fmla="*/ 0 h 2528280"/>
              <a:gd name="textAreaBottom" fmla="*/ 2528640 h 2528280"/>
            </a:gdLst>
            <a:ahLst/>
            <a:rect l="textAreaLeft" t="textAreaTop" r="textAreaRight" b="textAreaBottom"/>
            <a:pathLst>
              <a:path w="2308056" h="2528747">
                <a:moveTo>
                  <a:pt x="0" y="0"/>
                </a:moveTo>
                <a:lnTo>
                  <a:pt x="2308056" y="0"/>
                </a:lnTo>
                <a:lnTo>
                  <a:pt x="2308056" y="2528747"/>
                </a:lnTo>
                <a:lnTo>
                  <a:pt x="0" y="252874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7">
              <a:alphaModFix amt="58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TextBox 10"/>
          <p:cNvSpPr/>
          <p:nvPr/>
        </p:nvSpPr>
        <p:spPr>
          <a:xfrm>
            <a:off x="8110800" y="5417640"/>
            <a:ext cx="6799320" cy="236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2066"/>
              </a:lnSpc>
              <a:tabLst>
                <a:tab algn="l" pos="0"/>
              </a:tabLst>
            </a:pPr>
            <a:r>
              <a:rPr b="0" lang="en-US" sz="1620" spc="60" strike="noStrike">
                <a:solidFill>
                  <a:srgbClr val="4b578d"/>
                </a:solidFill>
                <a:latin typeface="Cocomat Pro Bold"/>
              </a:rPr>
              <a:t>O biernym paleniu</a:t>
            </a:r>
            <a:r>
              <a:rPr b="0" lang="en-US" sz="1620" spc="60" strike="noStrike">
                <a:solidFill>
                  <a:srgbClr val="4b578d"/>
                </a:solidFill>
                <a:latin typeface="Cocomat Pro"/>
              </a:rPr>
              <a:t> możemy mówić wtedy, gdy osoby niepalące mają</a:t>
            </a:r>
            <a:r>
              <a:rPr b="0" lang="en-US" sz="1620" spc="60" strike="noStrike">
                <a:solidFill>
                  <a:srgbClr val="4b578d"/>
                </a:solidFill>
                <a:latin typeface="Cocomat Pro Bold"/>
              </a:rPr>
              <a:t> kontakt z dymem tytoniowym.</a:t>
            </a:r>
            <a:r>
              <a:rPr b="0" lang="en-US" sz="1620" spc="60" strike="noStrike">
                <a:solidFill>
                  <a:srgbClr val="4b578d"/>
                </a:solidFill>
                <a:latin typeface="Cocomat Pro"/>
              </a:rPr>
              <a:t> Bierny palacz to osoba, która przebywa w otoczeniu osób palących papierosy i ma kontakt ze szkodliwymi substancjami znajdującymi się w tytoniu. Co ważne, bierne palenie nie polega jedynie na wdychaniu dymu bezpośrednio ulatniającego się z papierosów. Szkodliwe substancje osiadają także na ubraniach czy włosach osoby sięgającej po tytoń.</a:t>
            </a:r>
            <a:endParaRPr b="0" lang="pl-PL" sz="162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ddbf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 2"/>
          <p:cNvSpPr/>
          <p:nvPr/>
        </p:nvSpPr>
        <p:spPr>
          <a:xfrm>
            <a:off x="-659160" y="7273440"/>
            <a:ext cx="3755160" cy="4114440"/>
          </a:xfrm>
          <a:custGeom>
            <a:avLst/>
            <a:gdLst>
              <a:gd name="textAreaLeft" fmla="*/ 0 w 3755160"/>
              <a:gd name="textAreaRight" fmla="*/ 3755520 w 375516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3755690" h="4114800">
                <a:moveTo>
                  <a:pt x="0" y="0"/>
                </a:moveTo>
                <a:lnTo>
                  <a:pt x="3755690" y="0"/>
                </a:lnTo>
                <a:lnTo>
                  <a:pt x="375569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>
              <a:alphaModFix amt="58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Freeform 3"/>
          <p:cNvSpPr/>
          <p:nvPr/>
        </p:nvSpPr>
        <p:spPr>
          <a:xfrm>
            <a:off x="15514560" y="-1472760"/>
            <a:ext cx="3755160" cy="4114440"/>
          </a:xfrm>
          <a:custGeom>
            <a:avLst/>
            <a:gdLst>
              <a:gd name="textAreaLeft" fmla="*/ 0 w 3755160"/>
              <a:gd name="textAreaRight" fmla="*/ 3755520 w 375516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3755690" h="4114800">
                <a:moveTo>
                  <a:pt x="0" y="0"/>
                </a:moveTo>
                <a:lnTo>
                  <a:pt x="3755690" y="0"/>
                </a:lnTo>
                <a:lnTo>
                  <a:pt x="375569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>
              <a:alphaModFix amt="58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Freeform 4"/>
          <p:cNvSpPr/>
          <p:nvPr/>
        </p:nvSpPr>
        <p:spPr>
          <a:xfrm>
            <a:off x="15023160" y="7477920"/>
            <a:ext cx="4472280" cy="4114440"/>
          </a:xfrm>
          <a:custGeom>
            <a:avLst/>
            <a:gdLst>
              <a:gd name="textAreaLeft" fmla="*/ 0 w 4472280"/>
              <a:gd name="textAreaRight" fmla="*/ 4472640 w 447228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4472609" h="4114800">
                <a:moveTo>
                  <a:pt x="0" y="0"/>
                </a:moveTo>
                <a:lnTo>
                  <a:pt x="4472608" y="0"/>
                </a:lnTo>
                <a:lnTo>
                  <a:pt x="4472608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Freeform 5"/>
          <p:cNvSpPr/>
          <p:nvPr/>
        </p:nvSpPr>
        <p:spPr>
          <a:xfrm>
            <a:off x="-1718280" y="-1681560"/>
            <a:ext cx="4472280" cy="4114440"/>
          </a:xfrm>
          <a:custGeom>
            <a:avLst/>
            <a:gdLst>
              <a:gd name="textAreaLeft" fmla="*/ 0 w 4472280"/>
              <a:gd name="textAreaRight" fmla="*/ 4472640 w 447228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4472609" h="4114800">
                <a:moveTo>
                  <a:pt x="0" y="0"/>
                </a:moveTo>
                <a:lnTo>
                  <a:pt x="4472609" y="0"/>
                </a:lnTo>
                <a:lnTo>
                  <a:pt x="4472609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Freeform 6"/>
          <p:cNvSpPr/>
          <p:nvPr/>
        </p:nvSpPr>
        <p:spPr>
          <a:xfrm>
            <a:off x="2403000" y="1326960"/>
            <a:ext cx="4651920" cy="12301200"/>
          </a:xfrm>
          <a:custGeom>
            <a:avLst/>
            <a:gdLst>
              <a:gd name="textAreaLeft" fmla="*/ 0 w 4651920"/>
              <a:gd name="textAreaRight" fmla="*/ 4652280 w 4651920"/>
              <a:gd name="textAreaTop" fmla="*/ 0 h 12301200"/>
              <a:gd name="textAreaBottom" fmla="*/ 12301560 h 12301200"/>
            </a:gdLst>
            <a:ahLst/>
            <a:rect l="textAreaLeft" t="textAreaTop" r="textAreaRight" b="textAreaBottom"/>
            <a:pathLst>
              <a:path w="4652245" h="12301611">
                <a:moveTo>
                  <a:pt x="0" y="0"/>
                </a:moveTo>
                <a:lnTo>
                  <a:pt x="4652245" y="0"/>
                </a:lnTo>
                <a:lnTo>
                  <a:pt x="4652245" y="12301611"/>
                </a:lnTo>
                <a:lnTo>
                  <a:pt x="0" y="1230161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TextBox 7"/>
          <p:cNvSpPr/>
          <p:nvPr/>
        </p:nvSpPr>
        <p:spPr>
          <a:xfrm>
            <a:off x="6854400" y="2970720"/>
            <a:ext cx="9327960" cy="216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8504"/>
              </a:lnSpc>
              <a:tabLst>
                <a:tab algn="l" pos="0"/>
              </a:tabLst>
            </a:pPr>
            <a:r>
              <a:rPr b="0" lang="en-US" sz="6640" spc="250" strike="noStrike">
                <a:solidFill>
                  <a:srgbClr val="4b578d"/>
                </a:solidFill>
                <a:latin typeface="Cocomat Pro Heavy"/>
              </a:rPr>
              <a:t>CZYM JEST PALENIE CZYNNE?</a:t>
            </a:r>
            <a:endParaRPr b="0" lang="pl-PL" sz="6640" spc="-1" strike="noStrike">
              <a:latin typeface="Arial"/>
            </a:endParaRPr>
          </a:p>
        </p:txBody>
      </p:sp>
      <p:sp>
        <p:nvSpPr>
          <p:cNvPr id="112" name="Freeform 8"/>
          <p:cNvSpPr/>
          <p:nvPr/>
        </p:nvSpPr>
        <p:spPr>
          <a:xfrm>
            <a:off x="16940880" y="2642040"/>
            <a:ext cx="3755160" cy="4114440"/>
          </a:xfrm>
          <a:custGeom>
            <a:avLst/>
            <a:gdLst>
              <a:gd name="textAreaLeft" fmla="*/ 0 w 3755160"/>
              <a:gd name="textAreaRight" fmla="*/ 3755520 w 3755160"/>
              <a:gd name="textAreaTop" fmla="*/ 0 h 4114440"/>
              <a:gd name="textAreaBottom" fmla="*/ 4114800 h 4114440"/>
            </a:gdLst>
            <a:ahLst/>
            <a:rect l="textAreaLeft" t="textAreaTop" r="textAreaRight" b="textAreaBottom"/>
            <a:pathLst>
              <a:path w="3755690" h="4114800">
                <a:moveTo>
                  <a:pt x="0" y="0"/>
                </a:moveTo>
                <a:lnTo>
                  <a:pt x="3755690" y="0"/>
                </a:lnTo>
                <a:lnTo>
                  <a:pt x="375569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6">
              <a:alphaModFix amt="58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Freeform 9"/>
          <p:cNvSpPr/>
          <p:nvPr/>
        </p:nvSpPr>
        <p:spPr>
          <a:xfrm>
            <a:off x="-1488600" y="4744800"/>
            <a:ext cx="2307600" cy="2528280"/>
          </a:xfrm>
          <a:custGeom>
            <a:avLst/>
            <a:gdLst>
              <a:gd name="textAreaLeft" fmla="*/ 0 w 2307600"/>
              <a:gd name="textAreaRight" fmla="*/ 2307960 w 2307600"/>
              <a:gd name="textAreaTop" fmla="*/ 0 h 2528280"/>
              <a:gd name="textAreaBottom" fmla="*/ 2528640 h 2528280"/>
            </a:gdLst>
            <a:ahLst/>
            <a:rect l="textAreaLeft" t="textAreaTop" r="textAreaRight" b="textAreaBottom"/>
            <a:pathLst>
              <a:path w="2308056" h="2528747">
                <a:moveTo>
                  <a:pt x="0" y="0"/>
                </a:moveTo>
                <a:lnTo>
                  <a:pt x="2308056" y="0"/>
                </a:lnTo>
                <a:lnTo>
                  <a:pt x="2308056" y="2528747"/>
                </a:lnTo>
                <a:lnTo>
                  <a:pt x="0" y="252874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7">
              <a:alphaModFix amt="58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TextBox 10"/>
          <p:cNvSpPr/>
          <p:nvPr/>
        </p:nvSpPr>
        <p:spPr>
          <a:xfrm>
            <a:off x="6854400" y="5470200"/>
            <a:ext cx="9360000" cy="1082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2843"/>
              </a:lnSpc>
              <a:tabLst>
                <a:tab algn="l" pos="0"/>
              </a:tabLst>
            </a:pPr>
            <a:r>
              <a:rPr b="0" lang="en-US" sz="2220" spc="83" strike="noStrike">
                <a:solidFill>
                  <a:srgbClr val="4b578d"/>
                </a:solidFill>
                <a:latin typeface="Cocomat Pro Bold"/>
              </a:rPr>
              <a:t>Palenie czynne </a:t>
            </a:r>
            <a:r>
              <a:rPr b="0" lang="en-US" sz="2220" spc="83" strike="noStrike">
                <a:solidFill>
                  <a:srgbClr val="4b578d"/>
                </a:solidFill>
                <a:latin typeface="Cocomat Pro"/>
              </a:rPr>
              <a:t>Jest to czynność, w której spalany zostaje tytoń a dym, który z niego powstaje zostaje wdychany przez tzw. palacza.</a:t>
            </a:r>
            <a:endParaRPr b="0" lang="pl-PL" sz="222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eae8f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2"/>
          <p:cNvGrpSpPr/>
          <p:nvPr/>
        </p:nvGrpSpPr>
        <p:grpSpPr>
          <a:xfrm>
            <a:off x="2638800" y="3103560"/>
            <a:ext cx="4102560" cy="2486520"/>
            <a:chOff x="2638800" y="3103560"/>
            <a:chExt cx="4102560" cy="2486520"/>
          </a:xfrm>
        </p:grpSpPr>
        <p:sp>
          <p:nvSpPr>
            <p:cNvPr id="116" name="Freeform 3"/>
            <p:cNvSpPr/>
            <p:nvPr/>
          </p:nvSpPr>
          <p:spPr>
            <a:xfrm>
              <a:off x="2638800" y="3103560"/>
              <a:ext cx="4102560" cy="2486520"/>
            </a:xfrm>
            <a:custGeom>
              <a:avLst/>
              <a:gdLst>
                <a:gd name="textAreaLeft" fmla="*/ 0 w 4102560"/>
                <a:gd name="textAreaRight" fmla="*/ 4102920 w 4102560"/>
                <a:gd name="textAreaTop" fmla="*/ 0 h 2486520"/>
                <a:gd name="textAreaBottom" fmla="*/ 2486880 h 2486520"/>
              </a:gdLst>
              <a:ahLst/>
              <a:rect l="textAreaLeft" t="textAreaTop" r="textAreaRight" b="textAreaBottom"/>
              <a:pathLst>
                <a:path w="4023843" h="2438913">
                  <a:moveTo>
                    <a:pt x="63030" y="1845360"/>
                  </a:moveTo>
                  <a:cubicBezTo>
                    <a:pt x="63030" y="1845360"/>
                    <a:pt x="0" y="1598796"/>
                    <a:pt x="10218" y="1214762"/>
                  </a:cubicBezTo>
                  <a:cubicBezTo>
                    <a:pt x="18651" y="990971"/>
                    <a:pt x="65033" y="645332"/>
                    <a:pt x="65033" y="645332"/>
                  </a:cubicBezTo>
                  <a:cubicBezTo>
                    <a:pt x="82233" y="502466"/>
                    <a:pt x="56685" y="337866"/>
                    <a:pt x="181385" y="223925"/>
                  </a:cubicBezTo>
                  <a:cubicBezTo>
                    <a:pt x="346794" y="72788"/>
                    <a:pt x="621643" y="0"/>
                    <a:pt x="3130770" y="6965"/>
                  </a:cubicBezTo>
                  <a:cubicBezTo>
                    <a:pt x="3347518" y="16819"/>
                    <a:pt x="3551833" y="36481"/>
                    <a:pt x="3686022" y="101690"/>
                  </a:cubicBezTo>
                  <a:cubicBezTo>
                    <a:pt x="3942067" y="226120"/>
                    <a:pt x="4023843" y="459160"/>
                    <a:pt x="4018355" y="704684"/>
                  </a:cubicBezTo>
                  <a:cubicBezTo>
                    <a:pt x="4018355" y="704684"/>
                    <a:pt x="3975067" y="1013073"/>
                    <a:pt x="3982500" y="1248607"/>
                  </a:cubicBezTo>
                  <a:cubicBezTo>
                    <a:pt x="3989624" y="1587161"/>
                    <a:pt x="3996780" y="1782764"/>
                    <a:pt x="3996780" y="1782764"/>
                  </a:cubicBezTo>
                  <a:cubicBezTo>
                    <a:pt x="3980099" y="1998496"/>
                    <a:pt x="3865454" y="2209108"/>
                    <a:pt x="3668585" y="2320732"/>
                  </a:cubicBezTo>
                  <a:cubicBezTo>
                    <a:pt x="3518234" y="2405981"/>
                    <a:pt x="3320203" y="2421079"/>
                    <a:pt x="2632159" y="2410337"/>
                  </a:cubicBezTo>
                  <a:cubicBezTo>
                    <a:pt x="645952" y="2405060"/>
                    <a:pt x="384604" y="2438913"/>
                    <a:pt x="254278" y="2329756"/>
                  </a:cubicBezTo>
                  <a:cubicBezTo>
                    <a:pt x="145767" y="2238871"/>
                    <a:pt x="81795" y="2045559"/>
                    <a:pt x="63030" y="184536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7" name="Group 4"/>
          <p:cNvGrpSpPr/>
          <p:nvPr/>
        </p:nvGrpSpPr>
        <p:grpSpPr>
          <a:xfrm>
            <a:off x="6972840" y="3103560"/>
            <a:ext cx="4102560" cy="2486520"/>
            <a:chOff x="6972840" y="3103560"/>
            <a:chExt cx="4102560" cy="2486520"/>
          </a:xfrm>
        </p:grpSpPr>
        <p:sp>
          <p:nvSpPr>
            <p:cNvPr id="118" name="Freeform 5"/>
            <p:cNvSpPr/>
            <p:nvPr/>
          </p:nvSpPr>
          <p:spPr>
            <a:xfrm>
              <a:off x="6972840" y="3103560"/>
              <a:ext cx="4102560" cy="2486520"/>
            </a:xfrm>
            <a:custGeom>
              <a:avLst/>
              <a:gdLst>
                <a:gd name="textAreaLeft" fmla="*/ 0 w 4102560"/>
                <a:gd name="textAreaRight" fmla="*/ 4102920 w 4102560"/>
                <a:gd name="textAreaTop" fmla="*/ 0 h 2486520"/>
                <a:gd name="textAreaBottom" fmla="*/ 2486880 h 2486520"/>
              </a:gdLst>
              <a:ahLst/>
              <a:rect l="textAreaLeft" t="textAreaTop" r="textAreaRight" b="textAreaBottom"/>
              <a:pathLst>
                <a:path w="4023843" h="2438913">
                  <a:moveTo>
                    <a:pt x="63030" y="1845360"/>
                  </a:moveTo>
                  <a:cubicBezTo>
                    <a:pt x="63030" y="1845360"/>
                    <a:pt x="0" y="1598796"/>
                    <a:pt x="10218" y="1214762"/>
                  </a:cubicBezTo>
                  <a:cubicBezTo>
                    <a:pt x="18651" y="990971"/>
                    <a:pt x="65033" y="645332"/>
                    <a:pt x="65033" y="645332"/>
                  </a:cubicBezTo>
                  <a:cubicBezTo>
                    <a:pt x="82233" y="502466"/>
                    <a:pt x="56685" y="337866"/>
                    <a:pt x="181385" y="223925"/>
                  </a:cubicBezTo>
                  <a:cubicBezTo>
                    <a:pt x="346794" y="72788"/>
                    <a:pt x="621643" y="0"/>
                    <a:pt x="3130770" y="6965"/>
                  </a:cubicBezTo>
                  <a:cubicBezTo>
                    <a:pt x="3347518" y="16819"/>
                    <a:pt x="3551833" y="36481"/>
                    <a:pt x="3686022" y="101690"/>
                  </a:cubicBezTo>
                  <a:cubicBezTo>
                    <a:pt x="3942067" y="226120"/>
                    <a:pt x="4023843" y="459160"/>
                    <a:pt x="4018355" y="704684"/>
                  </a:cubicBezTo>
                  <a:cubicBezTo>
                    <a:pt x="4018355" y="704684"/>
                    <a:pt x="3975067" y="1013073"/>
                    <a:pt x="3982500" y="1248607"/>
                  </a:cubicBezTo>
                  <a:cubicBezTo>
                    <a:pt x="3989624" y="1587161"/>
                    <a:pt x="3996780" y="1782764"/>
                    <a:pt x="3996780" y="1782764"/>
                  </a:cubicBezTo>
                  <a:cubicBezTo>
                    <a:pt x="3980099" y="1998496"/>
                    <a:pt x="3865454" y="2209108"/>
                    <a:pt x="3668585" y="2320732"/>
                  </a:cubicBezTo>
                  <a:cubicBezTo>
                    <a:pt x="3518234" y="2405981"/>
                    <a:pt x="3320203" y="2421079"/>
                    <a:pt x="2632159" y="2410337"/>
                  </a:cubicBezTo>
                  <a:cubicBezTo>
                    <a:pt x="645952" y="2405060"/>
                    <a:pt x="384604" y="2438913"/>
                    <a:pt x="254278" y="2329756"/>
                  </a:cubicBezTo>
                  <a:cubicBezTo>
                    <a:pt x="145767" y="2238871"/>
                    <a:pt x="81795" y="2045559"/>
                    <a:pt x="63030" y="184536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9" name="Group 6"/>
          <p:cNvGrpSpPr/>
          <p:nvPr/>
        </p:nvGrpSpPr>
        <p:grpSpPr>
          <a:xfrm>
            <a:off x="11541960" y="3103560"/>
            <a:ext cx="4102560" cy="2486520"/>
            <a:chOff x="11541960" y="3103560"/>
            <a:chExt cx="4102560" cy="2486520"/>
          </a:xfrm>
        </p:grpSpPr>
        <p:sp>
          <p:nvSpPr>
            <p:cNvPr id="120" name="Freeform 7"/>
            <p:cNvSpPr/>
            <p:nvPr/>
          </p:nvSpPr>
          <p:spPr>
            <a:xfrm>
              <a:off x="11541960" y="3103560"/>
              <a:ext cx="4102560" cy="2486520"/>
            </a:xfrm>
            <a:custGeom>
              <a:avLst/>
              <a:gdLst>
                <a:gd name="textAreaLeft" fmla="*/ 0 w 4102560"/>
                <a:gd name="textAreaRight" fmla="*/ 4102920 w 4102560"/>
                <a:gd name="textAreaTop" fmla="*/ 0 h 2486520"/>
                <a:gd name="textAreaBottom" fmla="*/ 2486880 h 2486520"/>
              </a:gdLst>
              <a:ahLst/>
              <a:rect l="textAreaLeft" t="textAreaTop" r="textAreaRight" b="textAreaBottom"/>
              <a:pathLst>
                <a:path w="4023843" h="2438913">
                  <a:moveTo>
                    <a:pt x="63030" y="1845360"/>
                  </a:moveTo>
                  <a:cubicBezTo>
                    <a:pt x="63030" y="1845360"/>
                    <a:pt x="0" y="1598796"/>
                    <a:pt x="10218" y="1214762"/>
                  </a:cubicBezTo>
                  <a:cubicBezTo>
                    <a:pt x="18651" y="990971"/>
                    <a:pt x="65033" y="645332"/>
                    <a:pt x="65033" y="645332"/>
                  </a:cubicBezTo>
                  <a:cubicBezTo>
                    <a:pt x="82233" y="502466"/>
                    <a:pt x="56685" y="337866"/>
                    <a:pt x="181385" y="223925"/>
                  </a:cubicBezTo>
                  <a:cubicBezTo>
                    <a:pt x="346794" y="72788"/>
                    <a:pt x="621643" y="0"/>
                    <a:pt x="3130770" y="6965"/>
                  </a:cubicBezTo>
                  <a:cubicBezTo>
                    <a:pt x="3347518" y="16819"/>
                    <a:pt x="3551833" y="36481"/>
                    <a:pt x="3686022" y="101690"/>
                  </a:cubicBezTo>
                  <a:cubicBezTo>
                    <a:pt x="3942067" y="226120"/>
                    <a:pt x="4023843" y="459160"/>
                    <a:pt x="4018355" y="704684"/>
                  </a:cubicBezTo>
                  <a:cubicBezTo>
                    <a:pt x="4018355" y="704684"/>
                    <a:pt x="3975067" y="1013073"/>
                    <a:pt x="3982500" y="1248607"/>
                  </a:cubicBezTo>
                  <a:cubicBezTo>
                    <a:pt x="3989624" y="1587161"/>
                    <a:pt x="3996780" y="1782764"/>
                    <a:pt x="3996780" y="1782764"/>
                  </a:cubicBezTo>
                  <a:cubicBezTo>
                    <a:pt x="3980099" y="1998496"/>
                    <a:pt x="3865454" y="2209108"/>
                    <a:pt x="3668585" y="2320732"/>
                  </a:cubicBezTo>
                  <a:cubicBezTo>
                    <a:pt x="3518234" y="2405981"/>
                    <a:pt x="3320203" y="2421079"/>
                    <a:pt x="2632159" y="2410337"/>
                  </a:cubicBezTo>
                  <a:cubicBezTo>
                    <a:pt x="645952" y="2405060"/>
                    <a:pt x="384604" y="2438913"/>
                    <a:pt x="254278" y="2329756"/>
                  </a:cubicBezTo>
                  <a:cubicBezTo>
                    <a:pt x="145767" y="2238871"/>
                    <a:pt x="81795" y="2045559"/>
                    <a:pt x="63030" y="184536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1" name="Group 8"/>
          <p:cNvGrpSpPr/>
          <p:nvPr/>
        </p:nvGrpSpPr>
        <p:grpSpPr>
          <a:xfrm>
            <a:off x="2638800" y="5936760"/>
            <a:ext cx="4102560" cy="2486520"/>
            <a:chOff x="2638800" y="5936760"/>
            <a:chExt cx="4102560" cy="2486520"/>
          </a:xfrm>
        </p:grpSpPr>
        <p:sp>
          <p:nvSpPr>
            <p:cNvPr id="122" name="Freeform 9"/>
            <p:cNvSpPr/>
            <p:nvPr/>
          </p:nvSpPr>
          <p:spPr>
            <a:xfrm>
              <a:off x="2638800" y="5936760"/>
              <a:ext cx="4102560" cy="2486520"/>
            </a:xfrm>
            <a:custGeom>
              <a:avLst/>
              <a:gdLst>
                <a:gd name="textAreaLeft" fmla="*/ 0 w 4102560"/>
                <a:gd name="textAreaRight" fmla="*/ 4102920 w 4102560"/>
                <a:gd name="textAreaTop" fmla="*/ 0 h 2486520"/>
                <a:gd name="textAreaBottom" fmla="*/ 2486880 h 2486520"/>
              </a:gdLst>
              <a:ahLst/>
              <a:rect l="textAreaLeft" t="textAreaTop" r="textAreaRight" b="textAreaBottom"/>
              <a:pathLst>
                <a:path w="4023843" h="2438913">
                  <a:moveTo>
                    <a:pt x="63030" y="1845360"/>
                  </a:moveTo>
                  <a:cubicBezTo>
                    <a:pt x="63030" y="1845360"/>
                    <a:pt x="0" y="1598796"/>
                    <a:pt x="10218" y="1214762"/>
                  </a:cubicBezTo>
                  <a:cubicBezTo>
                    <a:pt x="18651" y="990971"/>
                    <a:pt x="65033" y="645332"/>
                    <a:pt x="65033" y="645332"/>
                  </a:cubicBezTo>
                  <a:cubicBezTo>
                    <a:pt x="82233" y="502466"/>
                    <a:pt x="56685" y="337866"/>
                    <a:pt x="181385" y="223925"/>
                  </a:cubicBezTo>
                  <a:cubicBezTo>
                    <a:pt x="346794" y="72788"/>
                    <a:pt x="621643" y="0"/>
                    <a:pt x="3130770" y="6965"/>
                  </a:cubicBezTo>
                  <a:cubicBezTo>
                    <a:pt x="3347518" y="16819"/>
                    <a:pt x="3551833" y="36481"/>
                    <a:pt x="3686022" y="101690"/>
                  </a:cubicBezTo>
                  <a:cubicBezTo>
                    <a:pt x="3942067" y="226120"/>
                    <a:pt x="4023843" y="459160"/>
                    <a:pt x="4018355" y="704684"/>
                  </a:cubicBezTo>
                  <a:cubicBezTo>
                    <a:pt x="4018355" y="704684"/>
                    <a:pt x="3975067" y="1013073"/>
                    <a:pt x="3982500" y="1248607"/>
                  </a:cubicBezTo>
                  <a:cubicBezTo>
                    <a:pt x="3989624" y="1587161"/>
                    <a:pt x="3996780" y="1782764"/>
                    <a:pt x="3996780" y="1782764"/>
                  </a:cubicBezTo>
                  <a:cubicBezTo>
                    <a:pt x="3980099" y="1998496"/>
                    <a:pt x="3865454" y="2209108"/>
                    <a:pt x="3668585" y="2320732"/>
                  </a:cubicBezTo>
                  <a:cubicBezTo>
                    <a:pt x="3518234" y="2405981"/>
                    <a:pt x="3320203" y="2421079"/>
                    <a:pt x="2632159" y="2410337"/>
                  </a:cubicBezTo>
                  <a:cubicBezTo>
                    <a:pt x="645952" y="2405060"/>
                    <a:pt x="384604" y="2438913"/>
                    <a:pt x="254278" y="2329756"/>
                  </a:cubicBezTo>
                  <a:cubicBezTo>
                    <a:pt x="145767" y="2238871"/>
                    <a:pt x="81795" y="2045559"/>
                    <a:pt x="63030" y="184536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3" name="Group 10"/>
          <p:cNvGrpSpPr/>
          <p:nvPr/>
        </p:nvGrpSpPr>
        <p:grpSpPr>
          <a:xfrm>
            <a:off x="6972840" y="5936760"/>
            <a:ext cx="4102560" cy="2486520"/>
            <a:chOff x="6972840" y="5936760"/>
            <a:chExt cx="4102560" cy="2486520"/>
          </a:xfrm>
        </p:grpSpPr>
        <p:sp>
          <p:nvSpPr>
            <p:cNvPr id="124" name="Freeform 11"/>
            <p:cNvSpPr/>
            <p:nvPr/>
          </p:nvSpPr>
          <p:spPr>
            <a:xfrm>
              <a:off x="6972840" y="5936760"/>
              <a:ext cx="4102560" cy="2486520"/>
            </a:xfrm>
            <a:custGeom>
              <a:avLst/>
              <a:gdLst>
                <a:gd name="textAreaLeft" fmla="*/ 0 w 4102560"/>
                <a:gd name="textAreaRight" fmla="*/ 4102920 w 4102560"/>
                <a:gd name="textAreaTop" fmla="*/ 0 h 2486520"/>
                <a:gd name="textAreaBottom" fmla="*/ 2486880 h 2486520"/>
              </a:gdLst>
              <a:ahLst/>
              <a:rect l="textAreaLeft" t="textAreaTop" r="textAreaRight" b="textAreaBottom"/>
              <a:pathLst>
                <a:path w="4023843" h="2438913">
                  <a:moveTo>
                    <a:pt x="63030" y="1845360"/>
                  </a:moveTo>
                  <a:cubicBezTo>
                    <a:pt x="63030" y="1845360"/>
                    <a:pt x="0" y="1598796"/>
                    <a:pt x="10218" y="1214762"/>
                  </a:cubicBezTo>
                  <a:cubicBezTo>
                    <a:pt x="18651" y="990971"/>
                    <a:pt x="65033" y="645332"/>
                    <a:pt x="65033" y="645332"/>
                  </a:cubicBezTo>
                  <a:cubicBezTo>
                    <a:pt x="82233" y="502466"/>
                    <a:pt x="56685" y="337866"/>
                    <a:pt x="181385" y="223925"/>
                  </a:cubicBezTo>
                  <a:cubicBezTo>
                    <a:pt x="346794" y="72788"/>
                    <a:pt x="621643" y="0"/>
                    <a:pt x="3130770" y="6965"/>
                  </a:cubicBezTo>
                  <a:cubicBezTo>
                    <a:pt x="3347518" y="16819"/>
                    <a:pt x="3551833" y="36481"/>
                    <a:pt x="3686022" y="101690"/>
                  </a:cubicBezTo>
                  <a:cubicBezTo>
                    <a:pt x="3942067" y="226120"/>
                    <a:pt x="4023843" y="459160"/>
                    <a:pt x="4018355" y="704684"/>
                  </a:cubicBezTo>
                  <a:cubicBezTo>
                    <a:pt x="4018355" y="704684"/>
                    <a:pt x="3975067" y="1013073"/>
                    <a:pt x="3982500" y="1248607"/>
                  </a:cubicBezTo>
                  <a:cubicBezTo>
                    <a:pt x="3989624" y="1587161"/>
                    <a:pt x="3996780" y="1782764"/>
                    <a:pt x="3996780" y="1782764"/>
                  </a:cubicBezTo>
                  <a:cubicBezTo>
                    <a:pt x="3980099" y="1998496"/>
                    <a:pt x="3865454" y="2209108"/>
                    <a:pt x="3668585" y="2320732"/>
                  </a:cubicBezTo>
                  <a:cubicBezTo>
                    <a:pt x="3518234" y="2405981"/>
                    <a:pt x="3320203" y="2421079"/>
                    <a:pt x="2632159" y="2410337"/>
                  </a:cubicBezTo>
                  <a:cubicBezTo>
                    <a:pt x="645952" y="2405060"/>
                    <a:pt x="384604" y="2438913"/>
                    <a:pt x="254278" y="2329756"/>
                  </a:cubicBezTo>
                  <a:cubicBezTo>
                    <a:pt x="145767" y="2238871"/>
                    <a:pt x="81795" y="2045559"/>
                    <a:pt x="63030" y="184536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5" name="Group 12"/>
          <p:cNvGrpSpPr/>
          <p:nvPr/>
        </p:nvGrpSpPr>
        <p:grpSpPr>
          <a:xfrm>
            <a:off x="11541960" y="5936760"/>
            <a:ext cx="4102560" cy="2486520"/>
            <a:chOff x="11541960" y="5936760"/>
            <a:chExt cx="4102560" cy="2486520"/>
          </a:xfrm>
        </p:grpSpPr>
        <p:sp>
          <p:nvSpPr>
            <p:cNvPr id="126" name="Freeform 13"/>
            <p:cNvSpPr/>
            <p:nvPr/>
          </p:nvSpPr>
          <p:spPr>
            <a:xfrm>
              <a:off x="11541960" y="5936760"/>
              <a:ext cx="4102560" cy="2486520"/>
            </a:xfrm>
            <a:custGeom>
              <a:avLst/>
              <a:gdLst>
                <a:gd name="textAreaLeft" fmla="*/ 0 w 4102560"/>
                <a:gd name="textAreaRight" fmla="*/ 4102920 w 4102560"/>
                <a:gd name="textAreaTop" fmla="*/ 0 h 2486520"/>
                <a:gd name="textAreaBottom" fmla="*/ 2486880 h 2486520"/>
              </a:gdLst>
              <a:ahLst/>
              <a:rect l="textAreaLeft" t="textAreaTop" r="textAreaRight" b="textAreaBottom"/>
              <a:pathLst>
                <a:path w="4023843" h="2438913">
                  <a:moveTo>
                    <a:pt x="63030" y="1845360"/>
                  </a:moveTo>
                  <a:cubicBezTo>
                    <a:pt x="63030" y="1845360"/>
                    <a:pt x="0" y="1598796"/>
                    <a:pt x="10218" y="1214762"/>
                  </a:cubicBezTo>
                  <a:cubicBezTo>
                    <a:pt x="18651" y="990971"/>
                    <a:pt x="65033" y="645332"/>
                    <a:pt x="65033" y="645332"/>
                  </a:cubicBezTo>
                  <a:cubicBezTo>
                    <a:pt x="82233" y="502466"/>
                    <a:pt x="56685" y="337866"/>
                    <a:pt x="181385" y="223925"/>
                  </a:cubicBezTo>
                  <a:cubicBezTo>
                    <a:pt x="346794" y="72788"/>
                    <a:pt x="621643" y="0"/>
                    <a:pt x="3130770" y="6965"/>
                  </a:cubicBezTo>
                  <a:cubicBezTo>
                    <a:pt x="3347518" y="16819"/>
                    <a:pt x="3551833" y="36481"/>
                    <a:pt x="3686022" y="101690"/>
                  </a:cubicBezTo>
                  <a:cubicBezTo>
                    <a:pt x="3942067" y="226120"/>
                    <a:pt x="4023843" y="459160"/>
                    <a:pt x="4018355" y="704684"/>
                  </a:cubicBezTo>
                  <a:cubicBezTo>
                    <a:pt x="4018355" y="704684"/>
                    <a:pt x="3975067" y="1013073"/>
                    <a:pt x="3982500" y="1248607"/>
                  </a:cubicBezTo>
                  <a:cubicBezTo>
                    <a:pt x="3989624" y="1587161"/>
                    <a:pt x="3996780" y="1782764"/>
                    <a:pt x="3996780" y="1782764"/>
                  </a:cubicBezTo>
                  <a:cubicBezTo>
                    <a:pt x="3980099" y="1998496"/>
                    <a:pt x="3865454" y="2209108"/>
                    <a:pt x="3668585" y="2320732"/>
                  </a:cubicBezTo>
                  <a:cubicBezTo>
                    <a:pt x="3518234" y="2405981"/>
                    <a:pt x="3320203" y="2421079"/>
                    <a:pt x="2632159" y="2410337"/>
                  </a:cubicBezTo>
                  <a:cubicBezTo>
                    <a:pt x="645952" y="2405060"/>
                    <a:pt x="384604" y="2438913"/>
                    <a:pt x="254278" y="2329756"/>
                  </a:cubicBezTo>
                  <a:cubicBezTo>
                    <a:pt x="145767" y="2238871"/>
                    <a:pt x="81795" y="2045559"/>
                    <a:pt x="63030" y="184536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27" name="Freeform 14"/>
          <p:cNvSpPr/>
          <p:nvPr/>
        </p:nvSpPr>
        <p:spPr>
          <a:xfrm>
            <a:off x="14616720" y="-1010880"/>
            <a:ext cx="4859640" cy="3596040"/>
          </a:xfrm>
          <a:custGeom>
            <a:avLst/>
            <a:gdLst>
              <a:gd name="textAreaLeft" fmla="*/ 0 w 4859640"/>
              <a:gd name="textAreaRight" fmla="*/ 4860000 w 4859640"/>
              <a:gd name="textAreaTop" fmla="*/ 0 h 3596040"/>
              <a:gd name="textAreaBottom" fmla="*/ 3596400 h 3596040"/>
            </a:gdLst>
            <a:ahLst/>
            <a:rect l="textAreaLeft" t="textAreaTop" r="textAreaRight" b="textAreaBottom"/>
            <a:pathLst>
              <a:path w="4860094" h="3596470">
                <a:moveTo>
                  <a:pt x="0" y="0"/>
                </a:moveTo>
                <a:lnTo>
                  <a:pt x="4860095" y="0"/>
                </a:lnTo>
                <a:lnTo>
                  <a:pt x="4860095" y="3596470"/>
                </a:lnTo>
                <a:lnTo>
                  <a:pt x="0" y="359647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>
              <a:alphaModFix amt="12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Freeform 15"/>
          <p:cNvSpPr/>
          <p:nvPr/>
        </p:nvSpPr>
        <p:spPr>
          <a:xfrm flipH="1">
            <a:off x="-1402200" y="7980840"/>
            <a:ext cx="4859640" cy="3596040"/>
          </a:xfrm>
          <a:custGeom>
            <a:avLst/>
            <a:gdLst>
              <a:gd name="textAreaLeft" fmla="*/ -360 w 4859640"/>
              <a:gd name="textAreaRight" fmla="*/ 4859640 w 4859640"/>
              <a:gd name="textAreaTop" fmla="*/ 0 h 3596040"/>
              <a:gd name="textAreaBottom" fmla="*/ 3596400 h 3596040"/>
            </a:gdLst>
            <a:ahLst/>
            <a:rect l="textAreaLeft" t="textAreaTop" r="textAreaRight" b="textAreaBottom"/>
            <a:pathLst>
              <a:path w="4860094" h="3596470">
                <a:moveTo>
                  <a:pt x="4860094" y="0"/>
                </a:moveTo>
                <a:lnTo>
                  <a:pt x="0" y="0"/>
                </a:lnTo>
                <a:lnTo>
                  <a:pt x="0" y="3596470"/>
                </a:lnTo>
                <a:lnTo>
                  <a:pt x="4860094" y="3596470"/>
                </a:lnTo>
                <a:lnTo>
                  <a:pt x="4860094" y="0"/>
                </a:lnTo>
                <a:close/>
              </a:path>
            </a:pathLst>
          </a:custGeom>
          <a:blipFill rotWithShape="0">
            <a:blip r:embed="rId2">
              <a:alphaModFix amt="12000"/>
            </a:blip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Freeform 16"/>
          <p:cNvSpPr/>
          <p:nvPr/>
        </p:nvSpPr>
        <p:spPr>
          <a:xfrm>
            <a:off x="-1891800" y="-2171520"/>
            <a:ext cx="5052960" cy="5118120"/>
          </a:xfrm>
          <a:custGeom>
            <a:avLst/>
            <a:gdLst>
              <a:gd name="textAreaLeft" fmla="*/ 0 w 5052960"/>
              <a:gd name="textAreaRight" fmla="*/ 5053320 w 5052960"/>
              <a:gd name="textAreaTop" fmla="*/ 0 h 5118120"/>
              <a:gd name="textAreaBottom" fmla="*/ 5118480 h 5118120"/>
            </a:gdLst>
            <a:ahLst/>
            <a:rect l="textAreaLeft" t="textAreaTop" r="textAreaRight" b="textAreaBottom"/>
            <a:pathLst>
              <a:path w="5053352" h="5118496">
                <a:moveTo>
                  <a:pt x="0" y="0"/>
                </a:moveTo>
                <a:lnTo>
                  <a:pt x="5053352" y="0"/>
                </a:lnTo>
                <a:lnTo>
                  <a:pt x="5053352" y="5118497"/>
                </a:lnTo>
                <a:lnTo>
                  <a:pt x="0" y="511849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Freeform 17"/>
          <p:cNvSpPr/>
          <p:nvPr/>
        </p:nvSpPr>
        <p:spPr>
          <a:xfrm>
            <a:off x="16116120" y="7838280"/>
            <a:ext cx="4202640" cy="4257000"/>
          </a:xfrm>
          <a:custGeom>
            <a:avLst/>
            <a:gdLst>
              <a:gd name="textAreaLeft" fmla="*/ 0 w 4202640"/>
              <a:gd name="textAreaRight" fmla="*/ 4203000 w 4202640"/>
              <a:gd name="textAreaTop" fmla="*/ 0 h 4257000"/>
              <a:gd name="textAreaBottom" fmla="*/ 4257360 h 4257000"/>
            </a:gdLst>
            <a:ahLst/>
            <a:rect l="textAreaLeft" t="textAreaTop" r="textAreaRight" b="textAreaBottom"/>
            <a:pathLst>
              <a:path w="4203167" h="4257352">
                <a:moveTo>
                  <a:pt x="0" y="0"/>
                </a:moveTo>
                <a:lnTo>
                  <a:pt x="4203167" y="0"/>
                </a:lnTo>
                <a:lnTo>
                  <a:pt x="4203167" y="4257351"/>
                </a:lnTo>
                <a:lnTo>
                  <a:pt x="0" y="425735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TextBox 18"/>
          <p:cNvSpPr/>
          <p:nvPr/>
        </p:nvSpPr>
        <p:spPr>
          <a:xfrm>
            <a:off x="4823640" y="997200"/>
            <a:ext cx="8640720" cy="167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6579"/>
              </a:lnSpc>
              <a:tabLst>
                <a:tab algn="l" pos="0"/>
              </a:tabLst>
            </a:pPr>
            <a:r>
              <a:rPr b="0" lang="en-US" sz="5140" spc="194" strike="noStrike">
                <a:solidFill>
                  <a:srgbClr val="a0325b"/>
                </a:solidFill>
                <a:latin typeface="Cocomat Pro Heavy"/>
              </a:rPr>
              <a:t>CZEMU LUDZIE PALĄ PAPIEROSY?</a:t>
            </a:r>
            <a:endParaRPr b="0" lang="pl-PL" sz="5140" spc="-1" strike="noStrike">
              <a:latin typeface="Arial"/>
            </a:endParaRPr>
          </a:p>
        </p:txBody>
      </p:sp>
      <p:sp>
        <p:nvSpPr>
          <p:cNvPr id="132" name="TextBox 19"/>
          <p:cNvSpPr/>
          <p:nvPr/>
        </p:nvSpPr>
        <p:spPr>
          <a:xfrm>
            <a:off x="4212000" y="3247200"/>
            <a:ext cx="960120" cy="66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5244"/>
              </a:lnSpc>
              <a:tabLst>
                <a:tab algn="l" pos="0"/>
              </a:tabLst>
            </a:pPr>
            <a:r>
              <a:rPr b="0" lang="en-US" sz="4100" spc="154" strike="noStrike">
                <a:solidFill>
                  <a:srgbClr val="6e5aae"/>
                </a:solidFill>
                <a:latin typeface="Cocomat Pro Heavy"/>
              </a:rPr>
              <a:t>01</a:t>
            </a:r>
            <a:endParaRPr b="0" lang="pl-PL" sz="4100" spc="-1" strike="noStrike">
              <a:latin typeface="Arial"/>
            </a:endParaRPr>
          </a:p>
        </p:txBody>
      </p:sp>
      <p:sp>
        <p:nvSpPr>
          <p:cNvPr id="133" name="TextBox 20"/>
          <p:cNvSpPr/>
          <p:nvPr/>
        </p:nvSpPr>
        <p:spPr>
          <a:xfrm>
            <a:off x="8546040" y="3247200"/>
            <a:ext cx="960120" cy="66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5244"/>
              </a:lnSpc>
              <a:tabLst>
                <a:tab algn="l" pos="0"/>
              </a:tabLst>
            </a:pPr>
            <a:r>
              <a:rPr b="0" lang="en-US" sz="4100" spc="154" strike="noStrike">
                <a:solidFill>
                  <a:srgbClr val="6e5aae"/>
                </a:solidFill>
                <a:latin typeface="Cocomat Pro Heavy"/>
              </a:rPr>
              <a:t>02</a:t>
            </a:r>
            <a:endParaRPr b="0" lang="pl-PL" sz="4100" spc="-1" strike="noStrike">
              <a:latin typeface="Arial"/>
            </a:endParaRPr>
          </a:p>
        </p:txBody>
      </p:sp>
      <p:sp>
        <p:nvSpPr>
          <p:cNvPr id="134" name="TextBox 21"/>
          <p:cNvSpPr/>
          <p:nvPr/>
        </p:nvSpPr>
        <p:spPr>
          <a:xfrm>
            <a:off x="13115160" y="3247200"/>
            <a:ext cx="960120" cy="66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5244"/>
              </a:lnSpc>
              <a:tabLst>
                <a:tab algn="l" pos="0"/>
              </a:tabLst>
            </a:pPr>
            <a:r>
              <a:rPr b="0" lang="en-US" sz="4100" spc="154" strike="noStrike">
                <a:solidFill>
                  <a:srgbClr val="6e5aae"/>
                </a:solidFill>
                <a:latin typeface="Cocomat Pro Heavy"/>
              </a:rPr>
              <a:t>03</a:t>
            </a:r>
            <a:endParaRPr b="0" lang="pl-PL" sz="4100" spc="-1" strike="noStrike">
              <a:latin typeface="Arial"/>
            </a:endParaRPr>
          </a:p>
        </p:txBody>
      </p:sp>
      <p:sp>
        <p:nvSpPr>
          <p:cNvPr id="135" name="TextBox 22"/>
          <p:cNvSpPr/>
          <p:nvPr/>
        </p:nvSpPr>
        <p:spPr>
          <a:xfrm>
            <a:off x="4094280" y="6107760"/>
            <a:ext cx="960120" cy="66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5244"/>
              </a:lnSpc>
              <a:tabLst>
                <a:tab algn="l" pos="0"/>
              </a:tabLst>
            </a:pPr>
            <a:r>
              <a:rPr b="0" lang="en-US" sz="4100" spc="154" strike="noStrike">
                <a:solidFill>
                  <a:srgbClr val="6e5aae"/>
                </a:solidFill>
                <a:latin typeface="Cocomat Pro Heavy"/>
              </a:rPr>
              <a:t>04</a:t>
            </a:r>
            <a:endParaRPr b="0" lang="pl-PL" sz="4100" spc="-1" strike="noStrike">
              <a:latin typeface="Arial"/>
            </a:endParaRPr>
          </a:p>
        </p:txBody>
      </p:sp>
      <p:sp>
        <p:nvSpPr>
          <p:cNvPr id="136" name="TextBox 23"/>
          <p:cNvSpPr/>
          <p:nvPr/>
        </p:nvSpPr>
        <p:spPr>
          <a:xfrm>
            <a:off x="8427960" y="6107760"/>
            <a:ext cx="960120" cy="66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5244"/>
              </a:lnSpc>
              <a:tabLst>
                <a:tab algn="l" pos="0"/>
              </a:tabLst>
            </a:pPr>
            <a:r>
              <a:rPr b="0" lang="en-US" sz="4100" spc="154" strike="noStrike">
                <a:solidFill>
                  <a:srgbClr val="6e5aae"/>
                </a:solidFill>
                <a:latin typeface="Cocomat Pro Heavy"/>
              </a:rPr>
              <a:t>05</a:t>
            </a:r>
            <a:endParaRPr b="0" lang="pl-PL" sz="4100" spc="-1" strike="noStrike">
              <a:latin typeface="Arial"/>
            </a:endParaRPr>
          </a:p>
        </p:txBody>
      </p:sp>
      <p:sp>
        <p:nvSpPr>
          <p:cNvPr id="137" name="TextBox 24"/>
          <p:cNvSpPr/>
          <p:nvPr/>
        </p:nvSpPr>
        <p:spPr>
          <a:xfrm>
            <a:off x="13115160" y="6107760"/>
            <a:ext cx="960120" cy="66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5244"/>
              </a:lnSpc>
              <a:tabLst>
                <a:tab algn="l" pos="0"/>
              </a:tabLst>
            </a:pPr>
            <a:r>
              <a:rPr b="0" lang="en-US" sz="4100" spc="154" strike="noStrike">
                <a:solidFill>
                  <a:srgbClr val="6e5aae"/>
                </a:solidFill>
                <a:latin typeface="Cocomat Pro Heavy"/>
              </a:rPr>
              <a:t>06</a:t>
            </a:r>
            <a:endParaRPr b="0" lang="pl-PL" sz="4100" spc="-1" strike="noStrike">
              <a:latin typeface="Arial"/>
            </a:endParaRPr>
          </a:p>
        </p:txBody>
      </p:sp>
      <p:sp>
        <p:nvSpPr>
          <p:cNvPr id="138" name="TextBox 25"/>
          <p:cNvSpPr/>
          <p:nvPr/>
        </p:nvSpPr>
        <p:spPr>
          <a:xfrm>
            <a:off x="2536920" y="4186800"/>
            <a:ext cx="4419000" cy="50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3971"/>
              </a:lnSpc>
              <a:tabLst>
                <a:tab algn="l" pos="0"/>
              </a:tabLst>
            </a:pPr>
            <a:r>
              <a:rPr b="0" lang="en-US" sz="3100" spc="114" strike="noStrike">
                <a:solidFill>
                  <a:srgbClr val="a0325b"/>
                </a:solidFill>
                <a:latin typeface="Cocomat Pro Bold"/>
              </a:rPr>
              <a:t>Ciekawość</a:t>
            </a:r>
            <a:endParaRPr b="0" lang="pl-PL" sz="3100" spc="-1" strike="noStrike">
              <a:latin typeface="Arial"/>
            </a:endParaRPr>
          </a:p>
        </p:txBody>
      </p:sp>
      <p:sp>
        <p:nvSpPr>
          <p:cNvPr id="139" name="TextBox 26"/>
          <p:cNvSpPr/>
          <p:nvPr/>
        </p:nvSpPr>
        <p:spPr>
          <a:xfrm>
            <a:off x="7310520" y="4035600"/>
            <a:ext cx="3539880" cy="80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3180"/>
              </a:lnSpc>
              <a:tabLst>
                <a:tab algn="l" pos="0"/>
              </a:tabLst>
            </a:pPr>
            <a:r>
              <a:rPr b="0" lang="en-US" sz="2490" spc="92" strike="noStrike">
                <a:solidFill>
                  <a:srgbClr val="a0325b"/>
                </a:solidFill>
                <a:latin typeface="Cocomat Pro Bold"/>
              </a:rPr>
              <a:t>Namowa przez rówieśników</a:t>
            </a:r>
            <a:endParaRPr b="0" lang="pl-PL" sz="2490" spc="-1" strike="noStrike">
              <a:latin typeface="Arial"/>
            </a:endParaRPr>
          </a:p>
        </p:txBody>
      </p:sp>
      <p:sp>
        <p:nvSpPr>
          <p:cNvPr id="140" name="TextBox 27"/>
          <p:cNvSpPr/>
          <p:nvPr/>
        </p:nvSpPr>
        <p:spPr>
          <a:xfrm>
            <a:off x="11851920" y="4026240"/>
            <a:ext cx="3595320" cy="123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3231"/>
              </a:lnSpc>
              <a:tabLst>
                <a:tab algn="l" pos="0"/>
              </a:tabLst>
            </a:pPr>
            <a:r>
              <a:rPr b="0" lang="en-US" sz="2530" spc="94" strike="noStrike">
                <a:solidFill>
                  <a:srgbClr val="a0325b"/>
                </a:solidFill>
                <a:latin typeface="Cocomat Pro Bold"/>
              </a:rPr>
              <a:t>Chęć zaimponowania innym</a:t>
            </a:r>
            <a:endParaRPr b="0" lang="pl-PL" sz="2530" spc="-1" strike="noStrike">
              <a:latin typeface="Arial"/>
            </a:endParaRPr>
          </a:p>
        </p:txBody>
      </p:sp>
      <p:sp>
        <p:nvSpPr>
          <p:cNvPr id="141" name="TextBox 28"/>
          <p:cNvSpPr/>
          <p:nvPr/>
        </p:nvSpPr>
        <p:spPr>
          <a:xfrm>
            <a:off x="3161520" y="6838560"/>
            <a:ext cx="3169800" cy="144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2849"/>
              </a:lnSpc>
              <a:tabLst>
                <a:tab algn="l" pos="0"/>
              </a:tabLst>
            </a:pPr>
            <a:r>
              <a:rPr b="0" lang="en-US" sz="2230" spc="83" strike="noStrike">
                <a:solidFill>
                  <a:srgbClr val="a0325b"/>
                </a:solidFill>
                <a:latin typeface="Cocomat Pro Bold"/>
              </a:rPr>
              <a:t>Naśladowanie osób palących, rodziców lub rówieśników</a:t>
            </a:r>
            <a:endParaRPr b="0" lang="pl-PL" sz="2230" spc="-1" strike="noStrike">
              <a:latin typeface="Arial"/>
            </a:endParaRPr>
          </a:p>
        </p:txBody>
      </p:sp>
      <p:sp>
        <p:nvSpPr>
          <p:cNvPr id="142" name="TextBox 29"/>
          <p:cNvSpPr/>
          <p:nvPr/>
        </p:nvSpPr>
        <p:spPr>
          <a:xfrm>
            <a:off x="7061760" y="6950520"/>
            <a:ext cx="3928680" cy="44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3532"/>
              </a:lnSpc>
              <a:tabLst>
                <a:tab algn="l" pos="0"/>
              </a:tabLst>
            </a:pPr>
            <a:r>
              <a:rPr b="0" lang="en-US" sz="2760" spc="103" strike="noStrike">
                <a:solidFill>
                  <a:srgbClr val="a0325b"/>
                </a:solidFill>
                <a:latin typeface="Cocomat Pro Bold"/>
              </a:rPr>
              <a:t>Stres, frustracja</a:t>
            </a:r>
            <a:endParaRPr b="0" lang="pl-PL" sz="2760" spc="-1" strike="noStrike">
              <a:latin typeface="Arial"/>
            </a:endParaRPr>
          </a:p>
        </p:txBody>
      </p:sp>
      <p:sp>
        <p:nvSpPr>
          <p:cNvPr id="143" name="TextBox 30"/>
          <p:cNvSpPr/>
          <p:nvPr/>
        </p:nvSpPr>
        <p:spPr>
          <a:xfrm>
            <a:off x="11753640" y="6950520"/>
            <a:ext cx="3683160" cy="4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3311"/>
              </a:lnSpc>
              <a:tabLst>
                <a:tab algn="l" pos="0"/>
              </a:tabLst>
            </a:pPr>
            <a:r>
              <a:rPr b="0" lang="en-US" sz="2590" spc="97" strike="noStrike">
                <a:solidFill>
                  <a:srgbClr val="a0325b"/>
                </a:solidFill>
                <a:latin typeface="Cocomat Pro Bold"/>
              </a:rPr>
              <a:t>Powody własne</a:t>
            </a:r>
            <a:endParaRPr b="0" lang="pl-PL" sz="259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9dbe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Freeform 2"/>
          <p:cNvSpPr/>
          <p:nvPr/>
        </p:nvSpPr>
        <p:spPr>
          <a:xfrm>
            <a:off x="-1654920" y="7124040"/>
            <a:ext cx="5366880" cy="4810680"/>
          </a:xfrm>
          <a:custGeom>
            <a:avLst/>
            <a:gdLst>
              <a:gd name="textAreaLeft" fmla="*/ 0 w 5366880"/>
              <a:gd name="textAreaRight" fmla="*/ 5367240 w 5366880"/>
              <a:gd name="textAreaTop" fmla="*/ 0 h 4810680"/>
              <a:gd name="textAreaBottom" fmla="*/ 4811040 h 4810680"/>
            </a:gdLst>
            <a:ahLst/>
            <a:rect l="textAreaLeft" t="textAreaTop" r="textAreaRight" b="textAreaBottom"/>
            <a:pathLst>
              <a:path w="5367209" h="4810971">
                <a:moveTo>
                  <a:pt x="0" y="0"/>
                </a:moveTo>
                <a:lnTo>
                  <a:pt x="5367208" y="0"/>
                </a:lnTo>
                <a:lnTo>
                  <a:pt x="5367208" y="4810970"/>
                </a:lnTo>
                <a:lnTo>
                  <a:pt x="0" y="481097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Freeform 3"/>
          <p:cNvSpPr/>
          <p:nvPr/>
        </p:nvSpPr>
        <p:spPr>
          <a:xfrm>
            <a:off x="15059880" y="-1759680"/>
            <a:ext cx="5366880" cy="4810680"/>
          </a:xfrm>
          <a:custGeom>
            <a:avLst/>
            <a:gdLst>
              <a:gd name="textAreaLeft" fmla="*/ 0 w 5366880"/>
              <a:gd name="textAreaRight" fmla="*/ 5367240 w 5366880"/>
              <a:gd name="textAreaTop" fmla="*/ 0 h 4810680"/>
              <a:gd name="textAreaBottom" fmla="*/ 4811040 h 4810680"/>
            </a:gdLst>
            <a:ahLst/>
            <a:rect l="textAreaLeft" t="textAreaTop" r="textAreaRight" b="textAreaBottom"/>
            <a:pathLst>
              <a:path w="5367209" h="4810971">
                <a:moveTo>
                  <a:pt x="0" y="0"/>
                </a:moveTo>
                <a:lnTo>
                  <a:pt x="5367209" y="0"/>
                </a:lnTo>
                <a:lnTo>
                  <a:pt x="5367209" y="4810971"/>
                </a:lnTo>
                <a:lnTo>
                  <a:pt x="0" y="481097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Freeform 4"/>
          <p:cNvSpPr/>
          <p:nvPr/>
        </p:nvSpPr>
        <p:spPr>
          <a:xfrm rot="5782200">
            <a:off x="-1387440" y="-2265840"/>
            <a:ext cx="4383720" cy="5823720"/>
          </a:xfrm>
          <a:custGeom>
            <a:avLst/>
            <a:gdLst>
              <a:gd name="textAreaLeft" fmla="*/ 0 w 4383720"/>
              <a:gd name="textAreaRight" fmla="*/ 4384080 w 4383720"/>
              <a:gd name="textAreaTop" fmla="*/ 0 h 5823720"/>
              <a:gd name="textAreaBottom" fmla="*/ 5824080 h 5823720"/>
            </a:gdLst>
            <a:ahLst/>
            <a:rect l="textAreaLeft" t="textAreaTop" r="textAreaRight" b="textAreaBottom"/>
            <a:pathLst>
              <a:path w="4383963" h="5824106">
                <a:moveTo>
                  <a:pt x="0" y="0"/>
                </a:moveTo>
                <a:lnTo>
                  <a:pt x="4383964" y="0"/>
                </a:lnTo>
                <a:lnTo>
                  <a:pt x="4383964" y="5824106"/>
                </a:lnTo>
                <a:lnTo>
                  <a:pt x="0" y="582410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TextBox 5"/>
          <p:cNvSpPr/>
          <p:nvPr/>
        </p:nvSpPr>
        <p:spPr>
          <a:xfrm>
            <a:off x="2086920" y="2314800"/>
            <a:ext cx="13939920" cy="409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16126"/>
              </a:lnSpc>
              <a:tabLst>
                <a:tab algn="l" pos="0"/>
              </a:tabLst>
            </a:pPr>
            <a:r>
              <a:rPr b="0" lang="en-US" sz="12600" spc="477" strike="noStrike">
                <a:solidFill>
                  <a:srgbClr val="a0325b"/>
                </a:solidFill>
                <a:latin typeface="Cocomat Pro Heavy"/>
              </a:rPr>
              <a:t>DZIĘKUJĘ ZA UWAGĘ</a:t>
            </a:r>
            <a:endParaRPr b="0" lang="pl-PL" sz="12600" spc="-1" strike="noStrike">
              <a:latin typeface="Arial"/>
            </a:endParaRPr>
          </a:p>
        </p:txBody>
      </p:sp>
      <p:sp>
        <p:nvSpPr>
          <p:cNvPr id="148" name="TextBox 6"/>
          <p:cNvSpPr/>
          <p:nvPr/>
        </p:nvSpPr>
        <p:spPr>
          <a:xfrm>
            <a:off x="4526640" y="7085880"/>
            <a:ext cx="9060120" cy="60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>
              <a:lnSpc>
                <a:spcPts val="4771"/>
              </a:lnSpc>
              <a:tabLst>
                <a:tab algn="l" pos="0"/>
              </a:tabLst>
            </a:pPr>
            <a:r>
              <a:rPr b="0" lang="en-US" sz="3720" spc="140" strike="noStrike">
                <a:solidFill>
                  <a:srgbClr val="a0325b"/>
                </a:solidFill>
                <a:latin typeface="Cocomat Pro Heavy"/>
              </a:rPr>
              <a:t>MIKOŁAJ ZACHMAN</a:t>
            </a:r>
            <a:endParaRPr b="0" lang="pl-PL" sz="3720" spc="-1" strike="noStrike">
              <a:latin typeface="Arial"/>
            </a:endParaRPr>
          </a:p>
        </p:txBody>
      </p:sp>
      <p:sp>
        <p:nvSpPr>
          <p:cNvPr id="149" name="Freeform 7"/>
          <p:cNvSpPr/>
          <p:nvPr/>
        </p:nvSpPr>
        <p:spPr>
          <a:xfrm rot="17203800">
            <a:off x="14815080" y="6631560"/>
            <a:ext cx="4383720" cy="5823720"/>
          </a:xfrm>
          <a:custGeom>
            <a:avLst/>
            <a:gdLst>
              <a:gd name="textAreaLeft" fmla="*/ 0 w 4383720"/>
              <a:gd name="textAreaRight" fmla="*/ 4384080 w 4383720"/>
              <a:gd name="textAreaTop" fmla="*/ 0 h 5823720"/>
              <a:gd name="textAreaBottom" fmla="*/ 5824080 h 5823720"/>
            </a:gdLst>
            <a:ahLst/>
            <a:rect l="textAreaLeft" t="textAreaTop" r="textAreaRight" b="textAreaBottom"/>
            <a:pathLst>
              <a:path w="4383963" h="5824106">
                <a:moveTo>
                  <a:pt x="0" y="0"/>
                </a:moveTo>
                <a:lnTo>
                  <a:pt x="4383963" y="0"/>
                </a:lnTo>
                <a:lnTo>
                  <a:pt x="4383963" y="5824106"/>
                </a:lnTo>
                <a:lnTo>
                  <a:pt x="0" y="582410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LibreOffice/7.4.1.2$Windows_X86_64 LibreOffice_project/3c58a8f3a960df8bc8fd77b461821e42c061c5f0</Application>
  <AppVersion>15.0000</AppVersion>
  <Words>345</Words>
  <Paragraphs>45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identifier>DAF8f9RxiH4</dc:identifier>
  <dc:language>pl-PL</dc:language>
  <cp:lastModifiedBy>asus</cp:lastModifiedBy>
  <dcterms:modified xsi:type="dcterms:W3CDTF">2024-02-11T17:07:31Z</dcterms:modified>
  <cp:revision>2</cp:revision>
  <dc:subject/>
  <dc:title>Purple Illustrative The Human Body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Niestandardowy</vt:lpwstr>
  </property>
  <property fmtid="{D5CDD505-2E9C-101B-9397-08002B2CF9AE}" pid="3" name="Slides">
    <vt:i4>8</vt:i4>
  </property>
</Properties>
</file>