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57" r:id="rId4"/>
    <p:sldId id="259" r:id="rId5"/>
    <p:sldId id="258" r:id="rId6"/>
    <p:sldId id="260" r:id="rId7"/>
    <p:sldId id="261" r:id="rId8"/>
    <p:sldId id="265" r:id="rId9"/>
    <p:sldId id="262" r:id="rId10"/>
    <p:sldId id="263" r:id="rId11"/>
    <p:sldId id="268" r:id="rId12"/>
    <p:sldId id="271" r:id="rId13"/>
    <p:sldId id="269" r:id="rId14"/>
    <p:sldId id="270" r:id="rId15"/>
    <p:sldId id="264" r:id="rId16"/>
    <p:sldId id="277" r:id="rId17"/>
    <p:sldId id="273" r:id="rId18"/>
    <p:sldId id="274" r:id="rId19"/>
    <p:sldId id="275" r:id="rId20"/>
    <p:sldId id="276" r:id="rId21"/>
    <p:sldId id="266" r:id="rId22"/>
    <p:sldId id="267"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B5FF"/>
    <a:srgbClr val="3FADFF"/>
    <a:srgbClr val="1B11E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9" name="Prostokąt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l-PL" smtClean="0"/>
              <a:t>Kliknij, aby edytować styl</a:t>
            </a:r>
            <a:endParaRPr kumimoji="0" lang="en-US"/>
          </a:p>
        </p:txBody>
      </p:sp>
      <p:sp>
        <p:nvSpPr>
          <p:cNvPr id="3" name="Podtytuł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l-PL" smtClean="0"/>
              <a:t>Kliknij, aby edytować styl wzorca podtytułu</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17.01.2021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
        <p:nvSpPr>
          <p:cNvPr id="10" name="Prostokąt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17.01.2021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9" name="Prostokąt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Prostokąt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pionowy 1"/>
          <p:cNvSpPr>
            <a:spLocks noGrp="1"/>
          </p:cNvSpPr>
          <p:nvPr>
            <p:ph type="title" orient="vert"/>
          </p:nvPr>
        </p:nvSpPr>
        <p:spPr>
          <a:xfrm>
            <a:off x="6781800" y="274640"/>
            <a:ext cx="19050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04800"/>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17.01.2021</a:t>
            </a:fld>
            <a:endParaRPr lang="pl-PL"/>
          </a:p>
        </p:txBody>
      </p:sp>
      <p:sp>
        <p:nvSpPr>
          <p:cNvPr id="5" name="Symbol zastępczy stopki 4"/>
          <p:cNvSpPr>
            <a:spLocks noGrp="1"/>
          </p:cNvSpPr>
          <p:nvPr>
            <p:ph type="ftr" sz="quarter" idx="11"/>
          </p:nvPr>
        </p:nvSpPr>
        <p:spPr>
          <a:xfrm>
            <a:off x="2640597" y="6377459"/>
            <a:ext cx="3836404" cy="365125"/>
          </a:xfrm>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448"/>
            <a:ext cx="8229600" cy="1252728"/>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17.01.2021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9" name="Prostokąt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Prostokąt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17.01.2021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17.01.2021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tekst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6" name="Symbol zastępczy zawartości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66221E02-25CB-4963-84BC-0813985E7D90}" type="datetimeFigureOut">
              <a:rPr lang="pl-PL" smtClean="0"/>
              <a:pPr/>
              <a:t>17.01.2021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6221E02-25CB-4963-84BC-0813985E7D90}" type="datetimeFigureOut">
              <a:rPr lang="pl-PL" smtClean="0"/>
              <a:pPr/>
              <a:t>17.01.2021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17.01.2021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l-PL" smtClean="0"/>
              <a:t>Kliknij, aby edytować styl</a:t>
            </a:r>
            <a:endParaRPr kumimoji="0" lang="en-US"/>
          </a:p>
        </p:txBody>
      </p:sp>
      <p:sp>
        <p:nvSpPr>
          <p:cNvPr id="3" name="Symbol zastępczy zawartości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tekst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17.01.2021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
        <p:nvSpPr>
          <p:cNvPr id="12" name="Prostokąt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l-PL" smtClean="0"/>
              <a:t>Kliknij, aby edytować styl</a:t>
            </a:r>
            <a:endParaRPr kumimoji="0" lang="en-US"/>
          </a:p>
        </p:txBody>
      </p:sp>
      <p:sp>
        <p:nvSpPr>
          <p:cNvPr id="3" name="Symbol zastępczy obrazu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164592" y="1170432"/>
            <a:ext cx="2523744" cy="201168"/>
          </a:xfrm>
        </p:spPr>
        <p:txBody>
          <a:bodyPr/>
          <a:lstStyle/>
          <a:p>
            <a:fld id="{66221E02-25CB-4963-84BC-0813985E7D90}" type="datetimeFigureOut">
              <a:rPr lang="pl-PL" smtClean="0"/>
              <a:pPr/>
              <a:t>17.01.2021</a:t>
            </a:fld>
            <a:endParaRPr lang="pl-PL"/>
          </a:p>
        </p:txBody>
      </p:sp>
      <p:sp>
        <p:nvSpPr>
          <p:cNvPr id="11" name="Prostokąt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Symbol zastępczy stopki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l-PL"/>
          </a:p>
        </p:txBody>
      </p:sp>
      <p:sp>
        <p:nvSpPr>
          <p:cNvPr id="7" name="Symbol zastępczy numeru slajdu 6"/>
          <p:cNvSpPr>
            <a:spLocks noGrp="1"/>
          </p:cNvSpPr>
          <p:nvPr>
            <p:ph type="sldNum" sz="quarter" idx="12"/>
          </p:nvPr>
        </p:nvSpPr>
        <p:spPr>
          <a:xfrm>
            <a:off x="8339328" y="1170432"/>
            <a:ext cx="733864" cy="201168"/>
          </a:xfrm>
        </p:spPr>
        <p:txBody>
          <a:bodyPr/>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rostokąt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Prostokąt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ymbol zastępczy tytuł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4" name="Symbol zastępczy daty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6221E02-25CB-4963-84BC-0813985E7D90}" type="datetimeFigureOut">
              <a:rPr lang="pl-PL" smtClean="0"/>
              <a:pPr/>
              <a:t>17.01.2021</a:t>
            </a:fld>
            <a:endParaRPr lang="pl-PL"/>
          </a:p>
        </p:txBody>
      </p:sp>
      <p:sp>
        <p:nvSpPr>
          <p:cNvPr id="5" name="Symbol zastępczy stopki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l-PL"/>
          </a:p>
        </p:txBody>
      </p:sp>
      <p:sp>
        <p:nvSpPr>
          <p:cNvPr id="6" name="Symbol zastępczy numeru slajd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1700808"/>
            <a:ext cx="8077200" cy="2952328"/>
          </a:xfrm>
        </p:spPr>
        <p:txBody>
          <a:bodyPr>
            <a:normAutofit/>
          </a:bodyPr>
          <a:lstStyle/>
          <a:p>
            <a:r>
              <a:rPr lang="pl-PL" sz="6400" dirty="0" smtClean="0">
                <a:latin typeface="Algerian" pitchFamily="82" charset="0"/>
              </a:rPr>
              <a:t>Zdrowy styl Życia</a:t>
            </a:r>
            <a:endParaRPr lang="pl-PL" sz="6400" dirty="0">
              <a:latin typeface="Algerian" pitchFamily="82" charset="0"/>
            </a:endParaRPr>
          </a:p>
        </p:txBody>
      </p:sp>
      <p:sp>
        <p:nvSpPr>
          <p:cNvPr id="3" name="Podtytuł 2"/>
          <p:cNvSpPr>
            <a:spLocks noGrp="1"/>
          </p:cNvSpPr>
          <p:nvPr>
            <p:ph type="subTitle" idx="1"/>
          </p:nvPr>
        </p:nvSpPr>
        <p:spPr>
          <a:xfrm rot="10800000" flipV="1">
            <a:off x="611560" y="6021288"/>
            <a:ext cx="8532440" cy="488032"/>
          </a:xfrm>
        </p:spPr>
        <p:txBody>
          <a:bodyPr>
            <a:noAutofit/>
          </a:bodyPr>
          <a:lstStyle/>
          <a:p>
            <a:r>
              <a:rPr lang="pl-PL" sz="2400" dirty="0" smtClean="0">
                <a:solidFill>
                  <a:schemeClr val="accent1">
                    <a:lumMod val="40000"/>
                    <a:lumOff val="60000"/>
                  </a:schemeClr>
                </a:solidFill>
              </a:rPr>
              <a:t>"</a:t>
            </a:r>
            <a:r>
              <a:rPr lang="pl-PL" sz="3200" dirty="0" smtClean="0">
                <a:solidFill>
                  <a:schemeClr val="accent1">
                    <a:lumMod val="40000"/>
                    <a:lumOff val="60000"/>
                  </a:schemeClr>
                </a:solidFill>
                <a:latin typeface="CommercialScript BT" pitchFamily="66" charset="0"/>
              </a:rPr>
              <a:t>Po</a:t>
            </a:r>
            <a:r>
              <a:rPr lang="pl-PL" sz="3200" i="1" dirty="0" smtClean="0">
                <a:solidFill>
                  <a:schemeClr val="accent1">
                    <a:lumMod val="40000"/>
                    <a:lumOff val="60000"/>
                  </a:schemeClr>
                </a:solidFill>
                <a:latin typeface="CommercialScript BT" pitchFamily="66" charset="0"/>
              </a:rPr>
              <a:t>ż</a:t>
            </a:r>
            <a:r>
              <a:rPr lang="pl-PL" sz="3200" dirty="0" smtClean="0">
                <a:solidFill>
                  <a:schemeClr val="accent1">
                    <a:lumMod val="40000"/>
                    <a:lumOff val="60000"/>
                  </a:schemeClr>
                </a:solidFill>
                <a:latin typeface="CommercialScript BT" pitchFamily="66" charset="0"/>
              </a:rPr>
              <a:t>ywienie  powinno  być  lekarstwem,  a  lekarstwo po</a:t>
            </a:r>
            <a:r>
              <a:rPr lang="pl-PL" sz="3200" i="1" dirty="0" smtClean="0">
                <a:solidFill>
                  <a:schemeClr val="accent1">
                    <a:lumMod val="40000"/>
                    <a:lumOff val="60000"/>
                  </a:schemeClr>
                </a:solidFill>
                <a:latin typeface="CommercialScript BT" pitchFamily="66" charset="0"/>
              </a:rPr>
              <a:t>ż</a:t>
            </a:r>
            <a:r>
              <a:rPr lang="pl-PL" sz="3200" dirty="0" smtClean="0">
                <a:solidFill>
                  <a:schemeClr val="accent1">
                    <a:lumMod val="40000"/>
                    <a:lumOff val="60000"/>
                  </a:schemeClr>
                </a:solidFill>
                <a:latin typeface="CommercialScript BT" pitchFamily="66" charset="0"/>
              </a:rPr>
              <a:t>ywieniem" ~ Hipokrates.</a:t>
            </a:r>
            <a:endParaRPr lang="pl-PL" sz="3200" dirty="0">
              <a:solidFill>
                <a:schemeClr val="accent1">
                  <a:lumMod val="40000"/>
                  <a:lumOff val="60000"/>
                </a:schemeClr>
              </a:solidFill>
              <a:latin typeface="CommercialScript BT" pitchFamily="66" charset="0"/>
            </a:endParaRPr>
          </a:p>
        </p:txBody>
      </p:sp>
    </p:spTree>
  </p:cSld>
  <p:clrMapOvr>
    <a:masterClrMapping/>
  </p:clrMapOvr>
  <p:transition spd="slow">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67544" y="764704"/>
            <a:ext cx="8229600" cy="2088232"/>
          </a:xfrm>
        </p:spPr>
        <p:txBody>
          <a:bodyPr>
            <a:noAutofit/>
          </a:bodyPr>
          <a:lstStyle/>
          <a:p>
            <a:r>
              <a:rPr lang="pl-PL" sz="2800" dirty="0" smtClean="0"/>
              <a:t>Odpowiednio zbilansowaną dietę należy połączyć z aktywnością fizyczną. Codzienny wysiłek pozwala nie tylko kontrolować wagę ciała, lecz także zmniejszyć prawdopodobieństwo zachorowania na raka, ryzyko rozwoju depresji, cukrzycy, chorób serca i układu krążenia na tle miażdżycy, a także zadbać o mocne kości. </a:t>
            </a:r>
            <a:br>
              <a:rPr lang="pl-PL" sz="2800" dirty="0" smtClean="0"/>
            </a:br>
            <a:endParaRPr lang="pl-PL" sz="2800" dirty="0"/>
          </a:p>
        </p:txBody>
      </p:sp>
      <p:pic>
        <p:nvPicPr>
          <p:cNvPr id="6" name="Symbol zastępczy zawartości 5" descr="https://scontent.fwaw3-1.fna.fbcdn.net/v/t1.15752-0/p280x280/31886610_452234588546973_4145835534582808576_n.png?_nc_cat=0&amp;oh=c3d6a009e54d4735a52a11767233c722&amp;oe=5B5815E4"/>
          <p:cNvPicPr>
            <a:picLocks noGrp="1"/>
          </p:cNvPicPr>
          <p:nvPr>
            <p:ph idx="1"/>
          </p:nvPr>
        </p:nvPicPr>
        <p:blipFill>
          <a:blip r:embed="rId2" cstate="print"/>
          <a:srcRect/>
          <a:stretch>
            <a:fillRect/>
          </a:stretch>
        </p:blipFill>
        <p:spPr bwMode="auto">
          <a:xfrm>
            <a:off x="2051720" y="3005981"/>
            <a:ext cx="4320480" cy="3852019"/>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539552" y="692696"/>
            <a:ext cx="8077200" cy="1673352"/>
          </a:xfrm>
        </p:spPr>
        <p:txBody>
          <a:bodyPr>
            <a:normAutofit fontScale="90000"/>
          </a:bodyPr>
          <a:lstStyle/>
          <a:p>
            <a:r>
              <a:rPr lang="pl-PL" i="1" u="sng" dirty="0" smtClean="0"/>
              <a:t>Jakość życia </a:t>
            </a:r>
            <a:r>
              <a:rPr lang="pl-PL" dirty="0" smtClean="0"/>
              <a:t>to sprawne funkcjonowanie do późnej starości, większa wydajność pracy, lepsze zarobki, satysfakcja z życia.</a:t>
            </a:r>
            <a:endParaRPr lang="pl-PL" dirty="0"/>
          </a:p>
        </p:txBody>
      </p:sp>
      <p:sp>
        <p:nvSpPr>
          <p:cNvPr id="5" name="Podtytuł 4"/>
          <p:cNvSpPr>
            <a:spLocks noGrp="1"/>
          </p:cNvSpPr>
          <p:nvPr>
            <p:ph type="subTitle" idx="1"/>
          </p:nvPr>
        </p:nvSpPr>
        <p:spPr>
          <a:xfrm rot="10800000" flipV="1">
            <a:off x="251520" y="5445224"/>
            <a:ext cx="8568952" cy="1269855"/>
          </a:xfrm>
        </p:spPr>
        <p:txBody>
          <a:bodyPr>
            <a:noAutofit/>
          </a:bodyPr>
          <a:lstStyle/>
          <a:p>
            <a:r>
              <a:rPr lang="pl-PL" sz="3400" dirty="0" smtClean="0"/>
              <a:t>W tym kontekście można zgodzić się ze stwierdzeniem, że „dobre zdrowie to dobry interes”.</a:t>
            </a:r>
            <a:endParaRPr lang="pl-PL" sz="3400" dirty="0"/>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013192" cy="1636776"/>
          </a:xfrm>
        </p:spPr>
        <p:txBody>
          <a:bodyPr>
            <a:normAutofit fontScale="90000"/>
          </a:bodyPr>
          <a:lstStyle/>
          <a:p>
            <a:r>
              <a:rPr lang="pl-PL" dirty="0" smtClean="0"/>
              <a:t>Dużo ludzi zapomina o nawadnianiu swojego organizmu.</a:t>
            </a:r>
            <a:endParaRPr lang="pl-PL" dirty="0"/>
          </a:p>
        </p:txBody>
      </p:sp>
      <p:sp>
        <p:nvSpPr>
          <p:cNvPr id="3" name="Symbol zastępczy tekstu 2"/>
          <p:cNvSpPr>
            <a:spLocks noGrp="1"/>
          </p:cNvSpPr>
          <p:nvPr>
            <p:ph type="body" idx="1"/>
          </p:nvPr>
        </p:nvSpPr>
        <p:spPr>
          <a:xfrm>
            <a:off x="611560" y="6021288"/>
            <a:ext cx="8022336" cy="685800"/>
          </a:xfrm>
        </p:spPr>
        <p:txBody>
          <a:bodyPr/>
          <a:lstStyle/>
          <a:p>
            <a:endParaRPr lang="pl-PL" dirty="0"/>
          </a:p>
        </p:txBody>
      </p:sp>
      <p:pic>
        <p:nvPicPr>
          <p:cNvPr id="23554" name="Picture 2"/>
          <p:cNvPicPr>
            <a:picLocks noChangeAspect="1" noChangeArrowheads="1"/>
          </p:cNvPicPr>
          <p:nvPr/>
        </p:nvPicPr>
        <p:blipFill>
          <a:blip r:embed="rId2" cstate="print"/>
          <a:srcRect/>
          <a:stretch>
            <a:fillRect/>
          </a:stretch>
        </p:blipFill>
        <p:spPr bwMode="auto">
          <a:xfrm>
            <a:off x="2195736" y="1844824"/>
            <a:ext cx="4135077" cy="4797152"/>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556792"/>
            <a:ext cx="8676456" cy="1636776"/>
          </a:xfrm>
        </p:spPr>
        <p:txBody>
          <a:bodyPr>
            <a:normAutofit fontScale="90000"/>
          </a:bodyPr>
          <a:lstStyle/>
          <a:p>
            <a:r>
              <a:rPr lang="pl-PL" sz="3600" dirty="0" smtClean="0"/>
              <a:t>Jak wszystkim wiadomo, dosyć liczna grupa uczniów nie przepada za wychowaniem fizycznym w szkole. Lecz powinniście się z tym przedmiotem przeprosić, gdyż bieg, nawet na krótki dystans przedłuża wasze życie…</a:t>
            </a:r>
            <a:r>
              <a:rPr lang="pl-PL" dirty="0" smtClean="0"/>
              <a:t/>
            </a:r>
            <a:br>
              <a:rPr lang="pl-PL" dirty="0" smtClean="0"/>
            </a:br>
            <a:endParaRPr lang="pl-PL" dirty="0"/>
          </a:p>
        </p:txBody>
      </p:sp>
      <p:sp>
        <p:nvSpPr>
          <p:cNvPr id="4" name="Symbol zastępczy tekstu 3"/>
          <p:cNvSpPr>
            <a:spLocks noGrp="1"/>
          </p:cNvSpPr>
          <p:nvPr>
            <p:ph type="body" idx="1"/>
          </p:nvPr>
        </p:nvSpPr>
        <p:spPr>
          <a:xfrm>
            <a:off x="2771800" y="4437112"/>
            <a:ext cx="3470920" cy="1029816"/>
          </a:xfrm>
        </p:spPr>
        <p:txBody>
          <a:bodyPr/>
          <a:lstStyle/>
          <a:p>
            <a:endParaRPr lang="pl-PL" dirty="0"/>
          </a:p>
        </p:txBody>
      </p:sp>
      <p:pic>
        <p:nvPicPr>
          <p:cNvPr id="5" name="Obraz 4" descr="https://scontent-mxp1-1.xx.fbcdn.net/v/t1.15752-0/p280x280/31908945_452256145211484_1550944353084506112_n.png?_nc_cat=0&amp;_nc_ad=z-m&amp;_nc_cid=0&amp;oh=574875c5c586dcea2168fbb9b8a749bf&amp;oe=5B8E1BCA"/>
          <p:cNvPicPr/>
          <p:nvPr/>
        </p:nvPicPr>
        <p:blipFill>
          <a:blip r:embed="rId2" cstate="print"/>
          <a:srcRect/>
          <a:stretch>
            <a:fillRect/>
          </a:stretch>
        </p:blipFill>
        <p:spPr bwMode="auto">
          <a:xfrm>
            <a:off x="1619672" y="2852936"/>
            <a:ext cx="5760640" cy="374712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332656"/>
            <a:ext cx="8013192" cy="1636776"/>
          </a:xfrm>
        </p:spPr>
        <p:txBody>
          <a:bodyPr>
            <a:normAutofit/>
          </a:bodyPr>
          <a:lstStyle/>
          <a:p>
            <a:r>
              <a:rPr lang="pl-PL" sz="4000" dirty="0" smtClean="0"/>
              <a:t>…zaś uleganie pokusom kradnie je.</a:t>
            </a:r>
            <a:r>
              <a:rPr lang="pl-PL" sz="2800" dirty="0" smtClean="0"/>
              <a:t/>
            </a:r>
            <a:br>
              <a:rPr lang="pl-PL" sz="2800" dirty="0" smtClean="0"/>
            </a:br>
            <a:endParaRPr lang="pl-PL" sz="2800" dirty="0"/>
          </a:p>
        </p:txBody>
      </p:sp>
      <p:sp>
        <p:nvSpPr>
          <p:cNvPr id="3" name="Symbol zastępczy tekstu 2"/>
          <p:cNvSpPr>
            <a:spLocks noGrp="1"/>
          </p:cNvSpPr>
          <p:nvPr>
            <p:ph type="body" idx="1"/>
          </p:nvPr>
        </p:nvSpPr>
        <p:spPr>
          <a:xfrm flipV="1">
            <a:off x="3779912" y="5085184"/>
            <a:ext cx="2246784" cy="194320"/>
          </a:xfrm>
        </p:spPr>
        <p:txBody>
          <a:bodyPr>
            <a:normAutofit fontScale="70000" lnSpcReduction="20000"/>
          </a:bodyPr>
          <a:lstStyle/>
          <a:p>
            <a:endParaRPr lang="pl-PL" dirty="0"/>
          </a:p>
        </p:txBody>
      </p:sp>
      <p:pic>
        <p:nvPicPr>
          <p:cNvPr id="4" name="Obraz 3" descr="https://scontent-mxp1-1.xx.fbcdn.net/v/t1.15752-0/p280x280/31530642_452256201878145_147429210611253248_n.png?_nc_cat=0&amp;_nc_ad=z-m&amp;_nc_cid=0&amp;oh=a39b2b03abef5813f82cc0ade1d6d5e2&amp;oe=5B5CA984"/>
          <p:cNvPicPr/>
          <p:nvPr/>
        </p:nvPicPr>
        <p:blipFill>
          <a:blip r:embed="rId2" cstate="print"/>
          <a:srcRect/>
          <a:stretch>
            <a:fillRect/>
          </a:stretch>
        </p:blipFill>
        <p:spPr bwMode="auto">
          <a:xfrm>
            <a:off x="1763688" y="2780928"/>
            <a:ext cx="5328592" cy="381912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95536" y="260648"/>
            <a:ext cx="8077200" cy="1673352"/>
          </a:xfrm>
        </p:spPr>
        <p:txBody>
          <a:bodyPr>
            <a:noAutofit/>
          </a:bodyPr>
          <a:lstStyle/>
          <a:p>
            <a:r>
              <a:rPr lang="pl-PL" sz="2000" dirty="0" smtClean="0"/>
              <a:t>Co najsmutniejsze  w całej sprawie, to to iż większość młodych,  jak i dorosłych ludzi, zamiast aktywności fizycznych wybiera godziny przed ekranem komputera, tabletu czy telefonu. Tak samo wygląda owa sytuacja, jeśli chodzi  o wybór jedzenia – wiele osób jest bliższa mobilnej formie posiłków, na które składają się </a:t>
            </a:r>
            <a:r>
              <a:rPr lang="pl-PL" sz="2000" dirty="0" err="1" smtClean="0"/>
              <a:t>fast</a:t>
            </a:r>
            <a:r>
              <a:rPr lang="pl-PL" sz="2000" dirty="0" smtClean="0"/>
              <a:t> </a:t>
            </a:r>
            <a:r>
              <a:rPr lang="pl-PL" sz="2000" dirty="0" err="1" smtClean="0"/>
              <a:t>foody</a:t>
            </a:r>
            <a:r>
              <a:rPr lang="pl-PL" sz="2000" dirty="0" smtClean="0"/>
              <a:t>, hot-dogi kupione w biegu na stacji benzynowej, słodkie bułki ze sklepu bez możliwości utrzymania ich świeżości przez cały dzień, dania instant czy inne środki.</a:t>
            </a:r>
            <a:endParaRPr lang="pl-PL" sz="2000" dirty="0"/>
          </a:p>
        </p:txBody>
      </p:sp>
      <p:sp>
        <p:nvSpPr>
          <p:cNvPr id="5" name="Podtytuł 4"/>
          <p:cNvSpPr>
            <a:spLocks noGrp="1"/>
          </p:cNvSpPr>
          <p:nvPr>
            <p:ph type="subTitle" idx="1"/>
          </p:nvPr>
        </p:nvSpPr>
        <p:spPr>
          <a:xfrm>
            <a:off x="3923928" y="5805264"/>
            <a:ext cx="1293912" cy="448072"/>
          </a:xfrm>
        </p:spPr>
        <p:txBody>
          <a:bodyPr/>
          <a:lstStyle/>
          <a:p>
            <a:endParaRPr lang="pl-PL" dirty="0"/>
          </a:p>
        </p:txBody>
      </p:sp>
      <p:pic>
        <p:nvPicPr>
          <p:cNvPr id="4" name="Symbol zastępczy zawartości 3" descr="https://scontent-mxp1-1.xx.fbcdn.net/v/t1.15752-9/31948326_452235038546928_1711789890477228032_n.png?_nc_cat=0&amp;_nc_ad=z-m&amp;_nc_cid=0&amp;oh=2eb0f29211c2e7b084c50357c1802009&amp;oe=5B97CF3B"/>
          <p:cNvPicPr>
            <a:picLocks noGrp="1"/>
          </p:cNvPicPr>
          <p:nvPr>
            <p:ph idx="4294967295"/>
          </p:nvPr>
        </p:nvPicPr>
        <p:blipFill>
          <a:blip r:embed="rId2" cstate="print"/>
          <a:srcRect/>
          <a:stretch>
            <a:fillRect/>
          </a:stretch>
        </p:blipFill>
        <p:spPr bwMode="auto">
          <a:xfrm>
            <a:off x="1691680" y="2564904"/>
            <a:ext cx="5175250" cy="4122737"/>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323528" y="1484784"/>
            <a:ext cx="8640960" cy="2592288"/>
          </a:xfrm>
        </p:spPr>
        <p:txBody>
          <a:bodyPr>
            <a:normAutofit fontScale="90000"/>
          </a:bodyPr>
          <a:lstStyle/>
          <a:p>
            <a:r>
              <a:rPr lang="pl-PL" dirty="0" smtClean="0">
                <a:solidFill>
                  <a:schemeClr val="accent1">
                    <a:lumMod val="40000"/>
                    <a:lumOff val="60000"/>
                  </a:schemeClr>
                </a:solidFill>
                <a:latin typeface="CommercialScript BT" pitchFamily="66" charset="0"/>
              </a:rPr>
              <a:t>„Szlachetne  zdrowie, nikt  si</a:t>
            </a:r>
            <a:r>
              <a:rPr lang="pl-PL" i="1" dirty="0" smtClean="0">
                <a:solidFill>
                  <a:schemeClr val="accent1">
                    <a:lumMod val="40000"/>
                    <a:lumOff val="60000"/>
                  </a:schemeClr>
                </a:solidFill>
                <a:latin typeface="CommercialScript BT" pitchFamily="66" charset="0"/>
              </a:rPr>
              <a:t>ę</a:t>
            </a:r>
            <a:r>
              <a:rPr lang="pl-PL" dirty="0" smtClean="0">
                <a:solidFill>
                  <a:schemeClr val="accent1">
                    <a:lumMod val="40000"/>
                    <a:lumOff val="60000"/>
                  </a:schemeClr>
                </a:solidFill>
                <a:latin typeface="CommercialScript BT" pitchFamily="66" charset="0"/>
              </a:rPr>
              <a:t> nie  dowie jako  smakujesz, a</a:t>
            </a:r>
            <a:r>
              <a:rPr lang="pl-PL" i="1" dirty="0" smtClean="0">
                <a:solidFill>
                  <a:schemeClr val="accent1">
                    <a:lumMod val="40000"/>
                    <a:lumOff val="60000"/>
                  </a:schemeClr>
                </a:solidFill>
                <a:latin typeface="CommercialScript BT" pitchFamily="66" charset="0"/>
              </a:rPr>
              <a:t>ż</a:t>
            </a:r>
            <a:r>
              <a:rPr lang="pl-PL" dirty="0" smtClean="0">
                <a:solidFill>
                  <a:schemeClr val="accent1">
                    <a:lumMod val="40000"/>
                    <a:lumOff val="60000"/>
                  </a:schemeClr>
                </a:solidFill>
                <a:latin typeface="CommercialScript BT" pitchFamily="66" charset="0"/>
              </a:rPr>
              <a:t> si</a:t>
            </a:r>
            <a:r>
              <a:rPr lang="pl-PL" i="1" dirty="0" smtClean="0">
                <a:solidFill>
                  <a:schemeClr val="accent1">
                    <a:lumMod val="40000"/>
                    <a:lumOff val="60000"/>
                  </a:schemeClr>
                </a:solidFill>
                <a:latin typeface="CommercialScript BT" pitchFamily="66" charset="0"/>
              </a:rPr>
              <a:t>ę</a:t>
            </a:r>
            <a:r>
              <a:rPr lang="pl-PL" dirty="0" smtClean="0">
                <a:solidFill>
                  <a:schemeClr val="accent1">
                    <a:lumMod val="40000"/>
                    <a:lumOff val="60000"/>
                  </a:schemeClr>
                </a:solidFill>
                <a:latin typeface="CommercialScript BT" pitchFamily="66" charset="0"/>
              </a:rPr>
              <a:t> zepsujesz ...”. </a:t>
            </a:r>
            <a:br>
              <a:rPr lang="pl-PL" dirty="0" smtClean="0">
                <a:solidFill>
                  <a:schemeClr val="accent1">
                    <a:lumMod val="40000"/>
                    <a:lumOff val="60000"/>
                  </a:schemeClr>
                </a:solidFill>
                <a:latin typeface="CommercialScript BT" pitchFamily="66" charset="0"/>
              </a:rPr>
            </a:br>
            <a:r>
              <a:rPr lang="pl-PL" dirty="0" smtClean="0">
                <a:solidFill>
                  <a:schemeClr val="accent1">
                    <a:lumMod val="40000"/>
                    <a:lumOff val="60000"/>
                  </a:schemeClr>
                </a:solidFill>
                <a:latin typeface="CommercialScript BT" pitchFamily="66" charset="0"/>
              </a:rPr>
              <a:t>~ fragm. Fraszki  Jana  Kochanowskiego „Na  zdrowie”.</a:t>
            </a:r>
            <a:r>
              <a:rPr lang="pl-PL" dirty="0" smtClean="0"/>
              <a:t/>
            </a:r>
            <a:br>
              <a:rPr lang="pl-PL" dirty="0" smtClean="0"/>
            </a:br>
            <a:endParaRPr lang="pl-PL" dirty="0"/>
          </a:p>
        </p:txBody>
      </p:sp>
      <p:sp>
        <p:nvSpPr>
          <p:cNvPr id="5" name="Podtytuł 4"/>
          <p:cNvSpPr>
            <a:spLocks noGrp="1"/>
          </p:cNvSpPr>
          <p:nvPr>
            <p:ph type="subTitle" idx="1"/>
          </p:nvPr>
        </p:nvSpPr>
        <p:spPr>
          <a:xfrm>
            <a:off x="6372200" y="6454528"/>
            <a:ext cx="1293912" cy="403472"/>
          </a:xfrm>
        </p:spPr>
        <p:txBody>
          <a:bodyPr/>
          <a:lstStyle/>
          <a:p>
            <a:endParaRPr lang="pl-PL" dirty="0"/>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54744" y="3645024"/>
            <a:ext cx="8589256" cy="1636776"/>
          </a:xfrm>
        </p:spPr>
        <p:txBody>
          <a:bodyPr>
            <a:noAutofit/>
          </a:bodyPr>
          <a:lstStyle/>
          <a:p>
            <a:r>
              <a:rPr lang="pl-PL" sz="6000" dirty="0" smtClean="0"/>
              <a:t>Nie można  pominąć kolejnej ważnej sprawy jaką są nałogi, m.in. papierosy czyli nikotyna.</a:t>
            </a:r>
            <a:br>
              <a:rPr lang="pl-PL" sz="6000" dirty="0" smtClean="0"/>
            </a:br>
            <a:endParaRPr lang="pl-PL" sz="6000" dirty="0"/>
          </a:p>
        </p:txBody>
      </p:sp>
      <p:sp>
        <p:nvSpPr>
          <p:cNvPr id="3" name="Symbol zastępczy tekstu 2"/>
          <p:cNvSpPr>
            <a:spLocks noGrp="1"/>
          </p:cNvSpPr>
          <p:nvPr>
            <p:ph type="body" idx="1"/>
          </p:nvPr>
        </p:nvSpPr>
        <p:spPr>
          <a:xfrm>
            <a:off x="755576" y="0"/>
            <a:ext cx="8022336" cy="685800"/>
          </a:xfrm>
        </p:spPr>
        <p:txBody>
          <a:bodyPr/>
          <a:lstStyle/>
          <a:p>
            <a:endParaRPr lang="pl-PL" dirty="0"/>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24328" y="0"/>
            <a:ext cx="1388456" cy="556656"/>
          </a:xfrm>
        </p:spPr>
        <p:txBody>
          <a:bodyPr>
            <a:normAutofit fontScale="90000"/>
          </a:bodyPr>
          <a:lstStyle/>
          <a:p>
            <a:endParaRPr lang="pl-PL" dirty="0"/>
          </a:p>
        </p:txBody>
      </p:sp>
      <p:sp>
        <p:nvSpPr>
          <p:cNvPr id="3" name="Symbol zastępczy tekstu 2"/>
          <p:cNvSpPr>
            <a:spLocks noGrp="1"/>
          </p:cNvSpPr>
          <p:nvPr>
            <p:ph type="body" idx="1"/>
          </p:nvPr>
        </p:nvSpPr>
        <p:spPr/>
        <p:txBody>
          <a:bodyPr/>
          <a:lstStyle/>
          <a:p>
            <a:endParaRPr lang="pl-PL"/>
          </a:p>
        </p:txBody>
      </p:sp>
      <p:pic>
        <p:nvPicPr>
          <p:cNvPr id="4" name="Obraz 3" descr="https://scontent-mxp1-1.xx.fbcdn.net/v/t1.15752-0/p280x280/31891072_452262151877550_7482858921225355264_n.png?_nc_cat=0&amp;_nc_ad=z-m&amp;_nc_cid=0&amp;oh=d56a1bc83fb1f7417abf31950ae09711&amp;oe=5B8E8177"/>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pole tekstowe 5"/>
          <p:cNvSpPr txBox="1"/>
          <p:nvPr/>
        </p:nvSpPr>
        <p:spPr>
          <a:xfrm>
            <a:off x="179512" y="476672"/>
            <a:ext cx="6264696" cy="5786199"/>
          </a:xfrm>
          <a:prstGeom prst="rect">
            <a:avLst/>
          </a:prstGeom>
          <a:noFill/>
        </p:spPr>
        <p:txBody>
          <a:bodyPr wrap="square" rtlCol="0">
            <a:spAutoFit/>
          </a:bodyPr>
          <a:lstStyle/>
          <a:p>
            <a:r>
              <a:rPr lang="pl-PL" sz="4400" b="1" dirty="0" smtClean="0">
                <a:ln w="18000">
                  <a:solidFill>
                    <a:schemeClr val="accent2">
                      <a:satMod val="140000"/>
                    </a:schemeClr>
                  </a:solidFill>
                  <a:prstDash val="solid"/>
                  <a:miter lim="800000"/>
                </a:ln>
                <a:solidFill>
                  <a:srgbClr val="002060"/>
                </a:solidFill>
                <a:effectLst>
                  <a:outerShdw blurRad="38100" dist="38100" dir="2700000" algn="tl">
                    <a:srgbClr val="000000">
                      <a:alpha val="43137"/>
                    </a:srgbClr>
                  </a:outerShdw>
                </a:effectLst>
              </a:rPr>
              <a:t>Tytoń i dym tytoniowy zawierają kilka tysięcy substancji chemicznych, z których większość została zidentyfikowana jako związki toksyczne, a ponad 6O% to związki o działaniu rakotwórczym.</a:t>
            </a:r>
            <a:r>
              <a:rPr lang="pl-PL" dirty="0" smtClean="0"/>
              <a:t/>
            </a:r>
            <a:br>
              <a:rPr lang="pl-PL" dirty="0" smtClean="0"/>
            </a:br>
            <a:endParaRPr lang="pl-PL" dirty="0"/>
          </a:p>
        </p:txBody>
      </p:sp>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908720"/>
            <a:ext cx="8013192" cy="1636776"/>
          </a:xfrm>
        </p:spPr>
        <p:txBody>
          <a:bodyPr>
            <a:noAutofit/>
          </a:bodyPr>
          <a:lstStyle/>
          <a:p>
            <a:r>
              <a:rPr lang="pl-PL" sz="4100" dirty="0" smtClean="0"/>
              <a:t>Palenie papierosów wyżera cię od środka, powoli, niezauważenie … nawet się nie spostrzeżesz, gdy przyciśnie cię do parteru.</a:t>
            </a:r>
            <a:endParaRPr lang="pl-PL" sz="4100" dirty="0"/>
          </a:p>
        </p:txBody>
      </p:sp>
      <p:sp>
        <p:nvSpPr>
          <p:cNvPr id="3" name="Symbol zastępczy tekstu 2"/>
          <p:cNvSpPr>
            <a:spLocks noGrp="1"/>
          </p:cNvSpPr>
          <p:nvPr>
            <p:ph type="body" idx="1"/>
          </p:nvPr>
        </p:nvSpPr>
        <p:spPr>
          <a:xfrm>
            <a:off x="2339752" y="4509120"/>
            <a:ext cx="3759328" cy="592088"/>
          </a:xfrm>
        </p:spPr>
        <p:txBody>
          <a:bodyPr/>
          <a:lstStyle/>
          <a:p>
            <a:endParaRPr lang="pl-PL" dirty="0"/>
          </a:p>
        </p:txBody>
      </p:sp>
      <p:pic>
        <p:nvPicPr>
          <p:cNvPr id="4" name="Obraz 3" descr="https://scontent-mxp1-1.xx.fbcdn.net/v/t1.15752-0/p280x280/31924673_452261665210932_6150866803980500992_n.png?_nc_cat=0&amp;_nc_ad=z-m&amp;_nc_cid=0&amp;oh=9ae9f314726ade4c26de64c6fee9c172&amp;oe=5B530347"/>
          <p:cNvPicPr/>
          <p:nvPr/>
        </p:nvPicPr>
        <p:blipFill>
          <a:blip r:embed="rId2" cstate="print"/>
          <a:srcRect/>
          <a:stretch>
            <a:fillRect/>
          </a:stretch>
        </p:blipFill>
        <p:spPr bwMode="auto">
          <a:xfrm>
            <a:off x="1187624" y="2780928"/>
            <a:ext cx="6840760" cy="3781772"/>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404664"/>
            <a:ext cx="8013192" cy="1062952"/>
          </a:xfrm>
        </p:spPr>
        <p:txBody>
          <a:bodyPr/>
          <a:lstStyle/>
          <a:p>
            <a:r>
              <a:rPr lang="pl-PL" dirty="0" smtClean="0"/>
              <a:t>Zdrowy styl życia dzieli się na: </a:t>
            </a:r>
            <a:endParaRPr lang="pl-PL" dirty="0"/>
          </a:p>
        </p:txBody>
      </p:sp>
      <p:sp>
        <p:nvSpPr>
          <p:cNvPr id="3" name="Symbol zastępczy tekstu 2"/>
          <p:cNvSpPr>
            <a:spLocks noGrp="1"/>
          </p:cNvSpPr>
          <p:nvPr>
            <p:ph type="body" idx="1"/>
          </p:nvPr>
        </p:nvSpPr>
        <p:spPr/>
        <p:txBody>
          <a:bodyPr/>
          <a:lstStyle/>
          <a:p>
            <a:endParaRPr lang="pl-PL"/>
          </a:p>
        </p:txBody>
      </p:sp>
      <p:pic>
        <p:nvPicPr>
          <p:cNvPr id="4" name="Obraz 3" descr="https://scontent-mxp1-1.xx.fbcdn.net/v/t1.15752-0/p280x280/31934757_452259685211130_8986893400984780800_n.png?_nc_cat=0&amp;_nc_ad=z-m&amp;_nc_cid=0&amp;oh=e2231593db8aef136aca32e583edaf6e&amp;oe=5B5C7304"/>
          <p:cNvPicPr/>
          <p:nvPr/>
        </p:nvPicPr>
        <p:blipFill>
          <a:blip r:embed="rId2" cstate="print"/>
          <a:srcRect/>
          <a:stretch>
            <a:fillRect/>
          </a:stretch>
        </p:blipFill>
        <p:spPr bwMode="auto">
          <a:xfrm>
            <a:off x="1403648" y="1700808"/>
            <a:ext cx="6624736" cy="49339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55776" y="188640"/>
            <a:ext cx="4464496" cy="944080"/>
          </a:xfrm>
        </p:spPr>
        <p:txBody>
          <a:bodyPr/>
          <a:lstStyle/>
          <a:p>
            <a:r>
              <a:rPr lang="pl-PL" dirty="0" smtClean="0"/>
              <a:t>Ustrzeż się od:</a:t>
            </a:r>
            <a:endParaRPr lang="pl-PL" dirty="0"/>
          </a:p>
        </p:txBody>
      </p:sp>
      <p:sp>
        <p:nvSpPr>
          <p:cNvPr id="3" name="Symbol zastępczy tekstu 2"/>
          <p:cNvSpPr>
            <a:spLocks noGrp="1"/>
          </p:cNvSpPr>
          <p:nvPr>
            <p:ph type="body" idx="1"/>
          </p:nvPr>
        </p:nvSpPr>
        <p:spPr>
          <a:xfrm>
            <a:off x="3275856" y="4365104"/>
            <a:ext cx="2750840" cy="376064"/>
          </a:xfrm>
        </p:spPr>
        <p:txBody>
          <a:bodyPr/>
          <a:lstStyle/>
          <a:p>
            <a:endParaRPr lang="pl-PL" dirty="0"/>
          </a:p>
        </p:txBody>
      </p:sp>
      <p:pic>
        <p:nvPicPr>
          <p:cNvPr id="4" name="Obraz 3" descr="https://scontent-mxp1-1.xx.fbcdn.net/v/t1.15752-9/31901897_452259945211104_40581354978541568_n.png?_nc_cat=0&amp;_nc_ad=z-m&amp;_nc_cid=0&amp;oh=45f13dc894fd1cc623a23622458683ea&amp;oe=5B924BA5"/>
          <p:cNvPicPr/>
          <p:nvPr/>
        </p:nvPicPr>
        <p:blipFill>
          <a:blip r:embed="rId2" cstate="print"/>
          <a:srcRect/>
          <a:stretch>
            <a:fillRect/>
          </a:stretch>
        </p:blipFill>
        <p:spPr bwMode="auto">
          <a:xfrm>
            <a:off x="827584" y="1268760"/>
            <a:ext cx="7668344" cy="5289004"/>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3779912" y="2924944"/>
            <a:ext cx="1022648" cy="376064"/>
          </a:xfrm>
        </p:spPr>
        <p:txBody>
          <a:bodyPr>
            <a:normAutofit fontScale="90000"/>
          </a:bodyPr>
          <a:lstStyle/>
          <a:p>
            <a:endParaRPr lang="pl-PL" dirty="0"/>
          </a:p>
        </p:txBody>
      </p:sp>
      <p:sp>
        <p:nvSpPr>
          <p:cNvPr id="5" name="Podtytuł 4"/>
          <p:cNvSpPr>
            <a:spLocks noGrp="1"/>
          </p:cNvSpPr>
          <p:nvPr>
            <p:ph type="subTitle" idx="1"/>
          </p:nvPr>
        </p:nvSpPr>
        <p:spPr>
          <a:xfrm flipH="1">
            <a:off x="3491880" y="2060848"/>
            <a:ext cx="993576" cy="619496"/>
          </a:xfrm>
        </p:spPr>
        <p:txBody>
          <a:bodyPr/>
          <a:lstStyle/>
          <a:p>
            <a:endParaRPr lang="pl-PL" dirty="0"/>
          </a:p>
        </p:txBody>
      </p:sp>
      <p:pic>
        <p:nvPicPr>
          <p:cNvPr id="6" name="Obraz 5" descr="https://scontent-mxp1-1.xx.fbcdn.net/v/t1.15752-0/p280x280/31598621_452257791877986_5708630024559525888_n.png?_nc_cat=0&amp;_nc_ad=z-m&amp;_nc_cid=0&amp;oh=39a07ef1bde6b1d8d06fe2c393d24f74&amp;oe=5B974261"/>
          <p:cNvPicPr/>
          <p:nvPr/>
        </p:nvPicPr>
        <p:blipFill>
          <a:blip r:embed="rId2" cstate="print"/>
          <a:srcRect/>
          <a:stretch>
            <a:fillRect/>
          </a:stretch>
        </p:blipFill>
        <p:spPr bwMode="auto">
          <a:xfrm>
            <a:off x="1979712" y="260648"/>
            <a:ext cx="4968552" cy="6377111"/>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620688"/>
            <a:ext cx="8013192" cy="1636776"/>
          </a:xfrm>
        </p:spPr>
        <p:txBody>
          <a:bodyPr/>
          <a:lstStyle/>
          <a:p>
            <a:r>
              <a:rPr lang="pl-PL" sz="5400" dirty="0" smtClean="0"/>
              <a:t>Dziękujemy</a:t>
            </a:r>
            <a:r>
              <a:rPr lang="pl-PL" dirty="0" smtClean="0"/>
              <a:t> </a:t>
            </a:r>
            <a:r>
              <a:rPr lang="pl-PL" sz="5400" dirty="0" smtClean="0"/>
              <a:t>za uwagę </a:t>
            </a:r>
            <a:r>
              <a:rPr lang="pl-PL" sz="5400" dirty="0" smtClean="0">
                <a:sym typeface="Wingdings" pitchFamily="2" charset="2"/>
              </a:rPr>
              <a:t></a:t>
            </a:r>
            <a:endParaRPr lang="pl-PL" sz="5400" dirty="0"/>
          </a:p>
        </p:txBody>
      </p:sp>
      <p:sp>
        <p:nvSpPr>
          <p:cNvPr id="3" name="Symbol zastępczy tekstu 2"/>
          <p:cNvSpPr>
            <a:spLocks noGrp="1"/>
          </p:cNvSpPr>
          <p:nvPr>
            <p:ph type="body" idx="1"/>
          </p:nvPr>
        </p:nvSpPr>
        <p:spPr>
          <a:xfrm>
            <a:off x="539552" y="4725144"/>
            <a:ext cx="8022336" cy="685800"/>
          </a:xfrm>
        </p:spPr>
        <p:txBody>
          <a:bodyPr/>
          <a:lstStyle/>
          <a:p>
            <a:endParaRPr lang="pl-PL" dirty="0"/>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88640"/>
            <a:ext cx="8229600" cy="1252728"/>
          </a:xfrm>
        </p:spPr>
        <p:txBody>
          <a:bodyPr>
            <a:normAutofit/>
          </a:bodyPr>
          <a:lstStyle/>
          <a:p>
            <a:r>
              <a:rPr lang="pl-PL" sz="2400" dirty="0" smtClean="0"/>
              <a:t>Jakie są zasady zdrowego odżywiania według nowoczesnej dietetyki ?</a:t>
            </a:r>
            <a:endParaRPr lang="pl-PL" sz="2400" dirty="0"/>
          </a:p>
        </p:txBody>
      </p:sp>
      <p:sp>
        <p:nvSpPr>
          <p:cNvPr id="3" name="Symbol zastępczy zawartości 2"/>
          <p:cNvSpPr>
            <a:spLocks noGrp="1"/>
          </p:cNvSpPr>
          <p:nvPr>
            <p:ph idx="1"/>
          </p:nvPr>
        </p:nvSpPr>
        <p:spPr>
          <a:xfrm>
            <a:off x="323528" y="1844824"/>
            <a:ext cx="8496944" cy="4625609"/>
          </a:xfrm>
        </p:spPr>
        <p:txBody>
          <a:bodyPr>
            <a:normAutofit fontScale="77500" lnSpcReduction="20000"/>
          </a:bodyPr>
          <a:lstStyle/>
          <a:p>
            <a:pPr>
              <a:buNone/>
            </a:pPr>
            <a:r>
              <a:rPr lang="pl-PL" dirty="0" smtClean="0"/>
              <a:t>      1. Spożywaj różnorodne pokarmy,</a:t>
            </a:r>
            <a:br>
              <a:rPr lang="pl-PL" dirty="0" smtClean="0"/>
            </a:br>
            <a:r>
              <a:rPr lang="pl-PL" dirty="0" smtClean="0"/>
              <a:t>2. Opieraj swoje posiłki o jedzenie bogate w węglowodany,</a:t>
            </a:r>
            <a:br>
              <a:rPr lang="pl-PL" dirty="0" smtClean="0"/>
            </a:br>
            <a:r>
              <a:rPr lang="pl-PL" dirty="0" smtClean="0"/>
              <a:t>3. Spożywaj więcej owoców i warzyw,</a:t>
            </a:r>
            <a:br>
              <a:rPr lang="pl-PL" dirty="0" smtClean="0"/>
            </a:br>
            <a:r>
              <a:rPr lang="pl-PL" dirty="0" smtClean="0"/>
              <a:t>4. Utrzymuj prawidłową wagę ciała i zachowaj dobre samopoczucie,</a:t>
            </a:r>
            <a:br>
              <a:rPr lang="pl-PL" dirty="0" smtClean="0"/>
            </a:br>
            <a:r>
              <a:rPr lang="pl-PL" dirty="0" smtClean="0"/>
              <a:t>5. Jedz umiarkowanie, porcje zredukuj - nie eliminuj jedzenia,</a:t>
            </a:r>
            <a:br>
              <a:rPr lang="pl-PL" dirty="0" smtClean="0"/>
            </a:br>
            <a:r>
              <a:rPr lang="pl-PL" dirty="0" smtClean="0"/>
              <a:t>6. Spożywaj posiłki regularnie,</a:t>
            </a:r>
            <a:br>
              <a:rPr lang="pl-PL" dirty="0" smtClean="0"/>
            </a:br>
            <a:r>
              <a:rPr lang="pl-PL" dirty="0" smtClean="0"/>
              <a:t>7. Pij duże ilości płynów,</a:t>
            </a:r>
            <a:br>
              <a:rPr lang="pl-PL" dirty="0" smtClean="0"/>
            </a:br>
            <a:r>
              <a:rPr lang="pl-PL" dirty="0" smtClean="0"/>
              <a:t>8. Zacznij teraz i wprowadzaj zmiany stopniowo,</a:t>
            </a:r>
            <a:br>
              <a:rPr lang="pl-PL" dirty="0" smtClean="0"/>
            </a:br>
            <a:r>
              <a:rPr lang="pl-PL" dirty="0" smtClean="0"/>
              <a:t>9. Zapamiętaj! Nie ma "dobrego" lub "złego" jedzenia jest tylko dobra lub zła dieta,</a:t>
            </a:r>
            <a:br>
              <a:rPr lang="pl-PL" dirty="0" smtClean="0"/>
            </a:br>
            <a:r>
              <a:rPr lang="pl-PL" dirty="0" smtClean="0"/>
              <a:t>10. Ruszaj się.</a:t>
            </a:r>
            <a:endParaRPr lang="pl-PL" dirty="0"/>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95536" y="620688"/>
            <a:ext cx="8301224" cy="4536504"/>
          </a:xfrm>
        </p:spPr>
        <p:txBody>
          <a:bodyPr>
            <a:normAutofit/>
          </a:bodyPr>
          <a:lstStyle/>
          <a:p>
            <a:r>
              <a:rPr lang="pl-PL" sz="5400" dirty="0" smtClean="0"/>
              <a:t>Zdrowe odżywianie musi być indywidualne i dla każdego powinno oznaczać coś innego.</a:t>
            </a:r>
            <a:endParaRPr lang="pl-PL" sz="5400" dirty="0"/>
          </a:p>
        </p:txBody>
      </p:sp>
      <p:sp>
        <p:nvSpPr>
          <p:cNvPr id="4" name="Symbol zastępczy tekstu 3"/>
          <p:cNvSpPr>
            <a:spLocks noGrp="1"/>
          </p:cNvSpPr>
          <p:nvPr>
            <p:ph type="body" idx="1"/>
          </p:nvPr>
        </p:nvSpPr>
        <p:spPr>
          <a:xfrm>
            <a:off x="395536" y="0"/>
            <a:ext cx="8022336" cy="685800"/>
          </a:xfrm>
        </p:spPr>
        <p:txBody>
          <a:bodyPr/>
          <a:lstStyle/>
          <a:p>
            <a:endParaRPr lang="pl-PL" dirty="0"/>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Tak wygląda piramida żywieniowa, którą każdy powinien znać:</a:t>
            </a:r>
            <a:endParaRPr lang="pl-PL" dirty="0"/>
          </a:p>
        </p:txBody>
      </p:sp>
      <p:pic>
        <p:nvPicPr>
          <p:cNvPr id="4" name="Symbol zastępczy zawartości 3" descr="https://scontent.fwaw3-1.fna.fbcdn.net/v/t1.15752-0/p280x280/31910029_452234418546990_3312004124106555392_n.png?_nc_cat=0&amp;oh=f271800707b1a2f1eedc7bc427fbb733&amp;oe=5B8A9FAF"/>
          <p:cNvPicPr>
            <a:picLocks noGrp="1"/>
          </p:cNvPicPr>
          <p:nvPr>
            <p:ph idx="1"/>
          </p:nvPr>
        </p:nvPicPr>
        <p:blipFill>
          <a:blip r:embed="rId2" cstate="print"/>
          <a:srcRect/>
          <a:stretch>
            <a:fillRect/>
          </a:stretch>
        </p:blipFill>
        <p:spPr bwMode="auto">
          <a:xfrm>
            <a:off x="1691680" y="1628800"/>
            <a:ext cx="5472608" cy="494116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Niestety, dla niektórych owa piramida wygląda nieco inaczej:</a:t>
            </a:r>
            <a:endParaRPr lang="pl-PL" dirty="0"/>
          </a:p>
        </p:txBody>
      </p:sp>
      <p:pic>
        <p:nvPicPr>
          <p:cNvPr id="4" name="Symbol zastępczy zawartości 3" descr="https://scontent-mxp1-1.xx.fbcdn.net/v/t1.15752-0/p280x280/31924517_452243778546054_1547850632306622464_n.png?_nc_cat=0&amp;_nc_ad=z-m&amp;_nc_cid=0&amp;oh=4953cc190f4f5fe9681d15100972343b&amp;oe=5B934816"/>
          <p:cNvPicPr>
            <a:picLocks noGrp="1"/>
          </p:cNvPicPr>
          <p:nvPr>
            <p:ph idx="1"/>
          </p:nvPr>
        </p:nvPicPr>
        <p:blipFill>
          <a:blip r:embed="rId2" cstate="print"/>
          <a:srcRect/>
          <a:stretch>
            <a:fillRect/>
          </a:stretch>
        </p:blipFill>
        <p:spPr bwMode="auto">
          <a:xfrm>
            <a:off x="1835696" y="1700808"/>
            <a:ext cx="5184576" cy="4800624"/>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23528" y="764704"/>
            <a:ext cx="8439472" cy="5326352"/>
          </a:xfrm>
        </p:spPr>
        <p:txBody>
          <a:bodyPr>
            <a:noAutofit/>
          </a:bodyPr>
          <a:lstStyle/>
          <a:p>
            <a:r>
              <a:rPr lang="pl-PL" sz="3800" dirty="0" smtClean="0"/>
              <a:t>Do tego czasem okazuje się, że nawet produkty powszechnie uważane za zdrowe mogą być dla niektórych grup osób szkodliwe.</a:t>
            </a:r>
            <a:br>
              <a:rPr lang="pl-PL" sz="3800" dirty="0" smtClean="0"/>
            </a:br>
            <a:r>
              <a:rPr lang="pl-PL" sz="3800" dirty="0" smtClean="0"/>
              <a:t/>
            </a:r>
            <a:br>
              <a:rPr lang="pl-PL" sz="3800" dirty="0" smtClean="0"/>
            </a:br>
            <a:r>
              <a:rPr lang="pl-PL" sz="3800" dirty="0" smtClean="0"/>
              <a:t>Dlatego tak ważne jest obserwowanie swojego ciała, słuchanie jego reakcji na przyjmowane pokarmy i próba doboru dla siebie diety najlepszej z możliwych, a nie tylko dobrej.</a:t>
            </a:r>
            <a:endParaRPr lang="pl-PL" sz="3800" dirty="0"/>
          </a:p>
        </p:txBody>
      </p:sp>
      <p:sp>
        <p:nvSpPr>
          <p:cNvPr id="5" name="Symbol zastępczy tekstu 4"/>
          <p:cNvSpPr>
            <a:spLocks noGrp="1"/>
          </p:cNvSpPr>
          <p:nvPr>
            <p:ph type="body" idx="1"/>
          </p:nvPr>
        </p:nvSpPr>
        <p:spPr>
          <a:xfrm flipV="1">
            <a:off x="8316416" y="6857999"/>
            <a:ext cx="317480" cy="45719"/>
          </a:xfrm>
        </p:spPr>
        <p:txBody>
          <a:bodyPr>
            <a:normAutofit fontScale="25000" lnSpcReduction="20000"/>
          </a:bodyPr>
          <a:lstStyle/>
          <a:p>
            <a:endParaRPr lang="pl-PL" dirty="0"/>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276872"/>
            <a:ext cx="8748464" cy="1636776"/>
          </a:xfrm>
        </p:spPr>
        <p:txBody>
          <a:bodyPr>
            <a:noAutofit/>
          </a:bodyPr>
          <a:lstStyle/>
          <a:p>
            <a:r>
              <a:rPr lang="pl-PL" sz="4400" dirty="0" smtClean="0"/>
              <a:t>Trzeba także pamiętać, że należy spożywać 5 posiłków dziennie w regularnych odstępach czasu (co 3-4 godziny).</a:t>
            </a:r>
            <a:endParaRPr lang="pl-PL" sz="4400" dirty="0"/>
          </a:p>
        </p:txBody>
      </p:sp>
      <p:sp>
        <p:nvSpPr>
          <p:cNvPr id="3" name="Symbol zastępczy tekstu 2"/>
          <p:cNvSpPr>
            <a:spLocks noGrp="1"/>
          </p:cNvSpPr>
          <p:nvPr>
            <p:ph type="body" idx="1"/>
          </p:nvPr>
        </p:nvSpPr>
        <p:spPr>
          <a:xfrm>
            <a:off x="755576" y="6172200"/>
            <a:ext cx="8022336" cy="685800"/>
          </a:xfrm>
        </p:spPr>
        <p:txBody>
          <a:bodyPr/>
          <a:lstStyle/>
          <a:p>
            <a:endParaRPr lang="pl-PL" dirty="0"/>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827584" y="4869160"/>
            <a:ext cx="8013192" cy="1636776"/>
          </a:xfrm>
        </p:spPr>
        <p:txBody>
          <a:bodyPr>
            <a:normAutofit fontScale="90000"/>
          </a:bodyPr>
          <a:lstStyle/>
          <a:p>
            <a:r>
              <a:rPr lang="pl-PL" sz="4400" u="sng" dirty="0" smtClean="0">
                <a:effectLst>
                  <a:outerShdw blurRad="38100" dist="38100" dir="2700000" algn="tl">
                    <a:srgbClr val="000000">
                      <a:alpha val="43137"/>
                    </a:srgbClr>
                  </a:outerShdw>
                </a:effectLst>
              </a:rPr>
              <a:t>Jak prowadzić zdrowy styl życia? </a:t>
            </a:r>
            <a:r>
              <a:rPr lang="pl-PL" sz="4400" dirty="0" smtClean="0"/>
              <a:t/>
            </a:r>
            <a:br>
              <a:rPr lang="pl-PL" sz="4400" dirty="0" smtClean="0"/>
            </a:br>
            <a:r>
              <a:rPr lang="pl-PL" sz="4400" dirty="0" smtClean="0"/>
              <a:t/>
            </a:r>
            <a:br>
              <a:rPr lang="pl-PL" sz="4400" dirty="0" smtClean="0"/>
            </a:br>
            <a:r>
              <a:rPr lang="pl-PL" sz="4400" dirty="0" smtClean="0"/>
              <a:t>Wystarczy codziennie dbać o odpowiednią dietę, aktywność fizyczną, odstawić używki, znaleźć czas na sen i odpoczynek, nauczyć się radzić ze stresem i regularnie wykonywać badania profilaktyczne. </a:t>
            </a:r>
            <a:r>
              <a:rPr lang="pl-PL" sz="2000" dirty="0" smtClean="0"/>
              <a:t/>
            </a:r>
            <a:br>
              <a:rPr lang="pl-PL" sz="2000" dirty="0" smtClean="0"/>
            </a:br>
            <a:endParaRPr lang="pl-PL" sz="2000" dirty="0"/>
          </a:p>
        </p:txBody>
      </p:sp>
      <p:sp>
        <p:nvSpPr>
          <p:cNvPr id="6" name="Symbol zastępczy tekstu 5"/>
          <p:cNvSpPr>
            <a:spLocks noGrp="1"/>
          </p:cNvSpPr>
          <p:nvPr>
            <p:ph type="body" idx="1"/>
          </p:nvPr>
        </p:nvSpPr>
        <p:spPr>
          <a:xfrm flipV="1">
            <a:off x="395536" y="6857999"/>
            <a:ext cx="8094344" cy="45719"/>
          </a:xfrm>
        </p:spPr>
        <p:txBody>
          <a:bodyPr>
            <a:normAutofit fontScale="25000" lnSpcReduction="20000"/>
          </a:bodyPr>
          <a:lstStyle/>
          <a:p>
            <a:endParaRPr lang="pl-PL" dirty="0"/>
          </a:p>
        </p:txBody>
      </p:sp>
    </p:spTree>
  </p:cSld>
  <p:clrMapOvr>
    <a:masterClrMapping/>
  </p:clrMapOvr>
  <p:transition spd="slow">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ł">
  <a:themeElements>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ł">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195</TotalTime>
  <Words>427</Words>
  <Application>Microsoft Office PowerPoint</Application>
  <PresentationFormat>Pokaz na ekranie (4:3)</PresentationFormat>
  <Paragraphs>24</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Moduł</vt:lpstr>
      <vt:lpstr>Zdrowy styl Życia</vt:lpstr>
      <vt:lpstr>Zdrowy styl życia dzieli się na: </vt:lpstr>
      <vt:lpstr>Jakie są zasady zdrowego odżywiania według nowoczesnej dietetyki ?</vt:lpstr>
      <vt:lpstr>Zdrowe odżywianie musi być indywidualne i dla każdego powinno oznaczać coś innego.</vt:lpstr>
      <vt:lpstr>Tak wygląda piramida żywieniowa, którą każdy powinien znać:</vt:lpstr>
      <vt:lpstr>Niestety, dla niektórych owa piramida wygląda nieco inaczej:</vt:lpstr>
      <vt:lpstr>Do tego czasem okazuje się, że nawet produkty powszechnie uważane za zdrowe mogą być dla niektórych grup osób szkodliwe.  Dlatego tak ważne jest obserwowanie swojego ciała, słuchanie jego reakcji na przyjmowane pokarmy i próba doboru dla siebie diety najlepszej z możliwych, a nie tylko dobrej.</vt:lpstr>
      <vt:lpstr>Trzeba także pamiętać, że należy spożywać 5 posiłków dziennie w regularnych odstępach czasu (co 3-4 godziny).</vt:lpstr>
      <vt:lpstr>Jak prowadzić zdrowy styl życia?   Wystarczy codziennie dbać o odpowiednią dietę, aktywność fizyczną, odstawić używki, znaleźć czas na sen i odpoczynek, nauczyć się radzić ze stresem i regularnie wykonywać badania profilaktyczne.  </vt:lpstr>
      <vt:lpstr>Odpowiednio zbilansowaną dietę należy połączyć z aktywnością fizyczną. Codzienny wysiłek pozwala nie tylko kontrolować wagę ciała, lecz także zmniejszyć prawdopodobieństwo zachorowania na raka, ryzyko rozwoju depresji, cukrzycy, chorób serca i układu krążenia na tle miażdżycy, a także zadbać o mocne kości.  </vt:lpstr>
      <vt:lpstr>Jakość życia to sprawne funkcjonowanie do późnej starości, większa wydajność pracy, lepsze zarobki, satysfakcja z życia.</vt:lpstr>
      <vt:lpstr>Dużo ludzi zapomina o nawadnianiu swojego organizmu.</vt:lpstr>
      <vt:lpstr>Jak wszystkim wiadomo, dosyć liczna grupa uczniów nie przepada za wychowaniem fizycznym w szkole. Lecz powinniście się z tym przedmiotem przeprosić, gdyż bieg, nawet na krótki dystans przedłuża wasze życie… </vt:lpstr>
      <vt:lpstr>…zaś uleganie pokusom kradnie je. </vt:lpstr>
      <vt:lpstr>Co najsmutniejsze  w całej sprawie, to to iż większość młodych,  jak i dorosłych ludzi, zamiast aktywności fizycznych wybiera godziny przed ekranem komputera, tabletu czy telefonu. Tak samo wygląda owa sytuacja, jeśli chodzi  o wybór jedzenia – wiele osób jest bliższa mobilnej formie posiłków, na które składają się fast foody, hot-dogi kupione w biegu na stacji benzynowej, słodkie bułki ze sklepu bez możliwości utrzymania ich świeżości przez cały dzień, dania instant czy inne środki.</vt:lpstr>
      <vt:lpstr>„Szlachetne  zdrowie, nikt  się nie  dowie jako  smakujesz, aż się zepsujesz ...”.  ~ fragm. Fraszki  Jana  Kochanowskiego „Na  zdrowie”. </vt:lpstr>
      <vt:lpstr>Nie można  pominąć kolejnej ważnej sprawy jaką są nałogi, m.in. papierosy czyli nikotyna. </vt:lpstr>
      <vt:lpstr>Slajd 18</vt:lpstr>
      <vt:lpstr>Palenie papierosów wyżera cię od środka, powoli, niezauważenie … nawet się nie spostrzeżesz, gdy przyciśnie cię do parteru.</vt:lpstr>
      <vt:lpstr>Ustrzeż się od:</vt:lpstr>
      <vt:lpstr>Slajd 21</vt:lpstr>
      <vt:lpstr>Dziękujemy za uwagę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Lenovo</dc:creator>
  <cp:lastModifiedBy>Windows User</cp:lastModifiedBy>
  <cp:revision>21</cp:revision>
  <dcterms:modified xsi:type="dcterms:W3CDTF">2021-01-17T17:59:08Z</dcterms:modified>
</cp:coreProperties>
</file>